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8" r:id="rId2"/>
  </p:sldMasterIdLst>
  <p:notesMasterIdLst>
    <p:notesMasterId r:id="rId26"/>
  </p:notesMasterIdLst>
  <p:sldIdLst>
    <p:sldId id="258" r:id="rId3"/>
    <p:sldId id="305" r:id="rId4"/>
    <p:sldId id="602" r:id="rId5"/>
    <p:sldId id="276" r:id="rId6"/>
    <p:sldId id="261" r:id="rId7"/>
    <p:sldId id="594" r:id="rId8"/>
    <p:sldId id="264" r:id="rId9"/>
    <p:sldId id="265" r:id="rId10"/>
    <p:sldId id="286" r:id="rId11"/>
    <p:sldId id="288" r:id="rId12"/>
    <p:sldId id="267" r:id="rId13"/>
    <p:sldId id="268" r:id="rId14"/>
    <p:sldId id="269" r:id="rId15"/>
    <p:sldId id="270" r:id="rId16"/>
    <p:sldId id="277" r:id="rId17"/>
    <p:sldId id="272" r:id="rId18"/>
    <p:sldId id="273" r:id="rId19"/>
    <p:sldId id="274" r:id="rId20"/>
    <p:sldId id="275" r:id="rId21"/>
    <p:sldId id="597" r:id="rId22"/>
    <p:sldId id="593" r:id="rId23"/>
    <p:sldId id="600" r:id="rId24"/>
    <p:sldId id="320" r:id="rId25"/>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71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8A89CD-CEEA-724E-8AFA-66809F94ECBC}"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n-GB"/>
        </a:p>
      </dgm:t>
    </dgm:pt>
    <dgm:pt modelId="{3A59DD0E-2456-D24B-936E-C76E0C3F1D5C}">
      <dgm:prSet phldrT="[Text]"/>
      <dgm:spPr/>
      <dgm:t>
        <a:bodyPr/>
        <a:lstStyle/>
        <a:p>
          <a:r>
            <a:rPr lang="en-GB" dirty="0"/>
            <a:t>16 Oct</a:t>
          </a:r>
        </a:p>
      </dgm:t>
    </dgm:pt>
    <dgm:pt modelId="{C04FBAAA-EC06-CE4E-9549-B7F36B15E356}" type="parTrans" cxnId="{C7700FC2-588C-BC4B-BDFD-E7B03D4A19F2}">
      <dgm:prSet/>
      <dgm:spPr/>
      <dgm:t>
        <a:bodyPr/>
        <a:lstStyle/>
        <a:p>
          <a:endParaRPr lang="en-GB"/>
        </a:p>
      </dgm:t>
    </dgm:pt>
    <dgm:pt modelId="{4EE2B2B3-8096-764F-BFCA-240C912AC631}" type="sibTrans" cxnId="{C7700FC2-588C-BC4B-BDFD-E7B03D4A19F2}">
      <dgm:prSet/>
      <dgm:spPr/>
      <dgm:t>
        <a:bodyPr/>
        <a:lstStyle/>
        <a:p>
          <a:endParaRPr lang="en-GB"/>
        </a:p>
      </dgm:t>
    </dgm:pt>
    <dgm:pt modelId="{29331FAB-5AAF-4B44-8CB1-5AC034802686}">
      <dgm:prSet phldrT="[Text]"/>
      <dgm:spPr/>
      <dgm:t>
        <a:bodyPr/>
        <a:lstStyle/>
        <a:p>
          <a:r>
            <a:rPr lang="en-GB" dirty="0"/>
            <a:t>Submit proposal</a:t>
          </a:r>
        </a:p>
      </dgm:t>
    </dgm:pt>
    <dgm:pt modelId="{51ED262E-2A73-414F-9ED2-C2F97D68B6C1}" type="parTrans" cxnId="{C51FD6D0-0C44-E14D-8214-5DDD906B8D20}">
      <dgm:prSet/>
      <dgm:spPr/>
      <dgm:t>
        <a:bodyPr/>
        <a:lstStyle/>
        <a:p>
          <a:endParaRPr lang="en-GB"/>
        </a:p>
      </dgm:t>
    </dgm:pt>
    <dgm:pt modelId="{D8FBB295-332F-B645-AB65-D41580F74670}" type="sibTrans" cxnId="{C51FD6D0-0C44-E14D-8214-5DDD906B8D20}">
      <dgm:prSet/>
      <dgm:spPr/>
      <dgm:t>
        <a:bodyPr/>
        <a:lstStyle/>
        <a:p>
          <a:endParaRPr lang="en-GB"/>
        </a:p>
      </dgm:t>
    </dgm:pt>
    <dgm:pt modelId="{8E492845-BF4E-D94B-8861-54FBA0FDAD56}">
      <dgm:prSet phldrT="[Text]"/>
      <dgm:spPr/>
      <dgm:t>
        <a:bodyPr/>
        <a:lstStyle/>
        <a:p>
          <a:r>
            <a:rPr lang="en-GB" dirty="0"/>
            <a:t>13</a:t>
          </a:r>
        </a:p>
        <a:p>
          <a:r>
            <a:rPr lang="en-GB" dirty="0"/>
            <a:t>Nov</a:t>
          </a:r>
        </a:p>
      </dgm:t>
    </dgm:pt>
    <dgm:pt modelId="{E536176A-F836-F341-9626-3CFCC096D16B}" type="parTrans" cxnId="{40AFB5E9-4396-1243-9752-444E66EB1635}">
      <dgm:prSet/>
      <dgm:spPr/>
      <dgm:t>
        <a:bodyPr/>
        <a:lstStyle/>
        <a:p>
          <a:endParaRPr lang="en-GB"/>
        </a:p>
      </dgm:t>
    </dgm:pt>
    <dgm:pt modelId="{F811217F-0104-A14C-A23D-949473FE8F01}" type="sibTrans" cxnId="{40AFB5E9-4396-1243-9752-444E66EB1635}">
      <dgm:prSet/>
      <dgm:spPr/>
      <dgm:t>
        <a:bodyPr/>
        <a:lstStyle/>
        <a:p>
          <a:endParaRPr lang="en-GB"/>
        </a:p>
      </dgm:t>
    </dgm:pt>
    <dgm:pt modelId="{DFF299C9-B60A-9F44-B935-5EB550865516}">
      <dgm:prSet phldrT="[Text]"/>
      <dgm:spPr/>
      <dgm:t>
        <a:bodyPr/>
        <a:lstStyle/>
        <a:p>
          <a:r>
            <a:rPr lang="en-GB" dirty="0"/>
            <a:t>Poster draft submission</a:t>
          </a:r>
        </a:p>
      </dgm:t>
    </dgm:pt>
    <dgm:pt modelId="{86D3D14B-A13B-CA42-891D-BE5D1DB6B6FA}" type="parTrans" cxnId="{C7BB6637-332A-3E4A-89E4-C1F69A3A5B55}">
      <dgm:prSet/>
      <dgm:spPr/>
      <dgm:t>
        <a:bodyPr/>
        <a:lstStyle/>
        <a:p>
          <a:endParaRPr lang="en-GB"/>
        </a:p>
      </dgm:t>
    </dgm:pt>
    <dgm:pt modelId="{E3730430-F417-C94E-ACEB-8CF1CA9D1D3A}" type="sibTrans" cxnId="{C7BB6637-332A-3E4A-89E4-C1F69A3A5B55}">
      <dgm:prSet/>
      <dgm:spPr/>
      <dgm:t>
        <a:bodyPr/>
        <a:lstStyle/>
        <a:p>
          <a:endParaRPr lang="en-GB"/>
        </a:p>
      </dgm:t>
    </dgm:pt>
    <dgm:pt modelId="{68F01A36-161F-3F40-BB3B-AEDD6015415B}">
      <dgm:prSet/>
      <dgm:spPr/>
      <dgm:t>
        <a:bodyPr/>
        <a:lstStyle/>
        <a:p>
          <a:r>
            <a:rPr lang="en-GB" b="1" dirty="0">
              <a:solidFill>
                <a:schemeClr val="bg1"/>
              </a:solidFill>
            </a:rPr>
            <a:t>Dec 11</a:t>
          </a:r>
        </a:p>
      </dgm:t>
    </dgm:pt>
    <dgm:pt modelId="{DA7F4D2C-DB4C-FD47-8E3A-F85944BB443C}" type="parTrans" cxnId="{13B53BF1-6DE4-E045-B01A-DCAB8991CCC3}">
      <dgm:prSet/>
      <dgm:spPr/>
      <dgm:t>
        <a:bodyPr/>
        <a:lstStyle/>
        <a:p>
          <a:endParaRPr lang="en-GB"/>
        </a:p>
      </dgm:t>
    </dgm:pt>
    <dgm:pt modelId="{EE67B2AA-4ABF-7141-A2BA-9E32C601CFD6}" type="sibTrans" cxnId="{13B53BF1-6DE4-E045-B01A-DCAB8991CCC3}">
      <dgm:prSet/>
      <dgm:spPr/>
      <dgm:t>
        <a:bodyPr/>
        <a:lstStyle/>
        <a:p>
          <a:endParaRPr lang="en-GB"/>
        </a:p>
      </dgm:t>
    </dgm:pt>
    <dgm:pt modelId="{0A05D08D-B0EE-DE4D-ABD7-781492EF64AF}">
      <dgm:prSet/>
      <dgm:spPr/>
      <dgm:t>
        <a:bodyPr/>
        <a:lstStyle/>
        <a:p>
          <a:r>
            <a:rPr lang="en-GB" dirty="0"/>
            <a:t>Final poster submission</a:t>
          </a:r>
        </a:p>
      </dgm:t>
    </dgm:pt>
    <dgm:pt modelId="{E4FA12F9-562A-4049-AD59-DC0825E4FCC8}" type="parTrans" cxnId="{28A85AC5-FF14-D141-929A-13E3B5865923}">
      <dgm:prSet/>
      <dgm:spPr/>
      <dgm:t>
        <a:bodyPr/>
        <a:lstStyle/>
        <a:p>
          <a:endParaRPr lang="en-GB"/>
        </a:p>
      </dgm:t>
    </dgm:pt>
    <dgm:pt modelId="{B6C371E0-8CBA-C24C-B05F-3D2192F54AA9}" type="sibTrans" cxnId="{28A85AC5-FF14-D141-929A-13E3B5865923}">
      <dgm:prSet/>
      <dgm:spPr/>
      <dgm:t>
        <a:bodyPr/>
        <a:lstStyle/>
        <a:p>
          <a:endParaRPr lang="en-GB"/>
        </a:p>
      </dgm:t>
    </dgm:pt>
    <dgm:pt modelId="{B16BB7F0-367B-D245-8523-93FD6042C67B}">
      <dgm:prSet/>
      <dgm:spPr/>
      <dgm:t>
        <a:bodyPr/>
        <a:lstStyle/>
        <a:p>
          <a:r>
            <a:rPr lang="en-GB" dirty="0"/>
            <a:t>Dec 11</a:t>
          </a:r>
        </a:p>
      </dgm:t>
    </dgm:pt>
    <dgm:pt modelId="{D98A5609-1561-6848-92FB-C5701733D361}" type="parTrans" cxnId="{ED632E0D-CE1C-7541-9EE7-40D49EA51903}">
      <dgm:prSet/>
      <dgm:spPr/>
      <dgm:t>
        <a:bodyPr/>
        <a:lstStyle/>
        <a:p>
          <a:endParaRPr lang="en-GB"/>
        </a:p>
      </dgm:t>
    </dgm:pt>
    <dgm:pt modelId="{E12D30A8-3C51-9440-AFD0-AE407773C4DB}" type="sibTrans" cxnId="{ED632E0D-CE1C-7541-9EE7-40D49EA51903}">
      <dgm:prSet/>
      <dgm:spPr/>
      <dgm:t>
        <a:bodyPr/>
        <a:lstStyle/>
        <a:p>
          <a:endParaRPr lang="en-GB"/>
        </a:p>
      </dgm:t>
    </dgm:pt>
    <dgm:pt modelId="{0A208E75-DAF5-8946-AEA9-BBAACE81EFA5}">
      <dgm:prSet/>
      <dgm:spPr/>
      <dgm:t>
        <a:bodyPr/>
        <a:lstStyle/>
        <a:p>
          <a:r>
            <a:rPr lang="en-GB" dirty="0"/>
            <a:t>Conference</a:t>
          </a:r>
        </a:p>
      </dgm:t>
    </dgm:pt>
    <dgm:pt modelId="{AF29629A-771A-4241-B0BB-C023F090B798}" type="parTrans" cxnId="{0E392A9B-357A-7D4F-A09F-0A31D2C59360}">
      <dgm:prSet/>
      <dgm:spPr/>
      <dgm:t>
        <a:bodyPr/>
        <a:lstStyle/>
        <a:p>
          <a:endParaRPr lang="en-GB"/>
        </a:p>
      </dgm:t>
    </dgm:pt>
    <dgm:pt modelId="{4204BC79-3D9E-7C43-A897-F51997A7B59C}" type="sibTrans" cxnId="{0E392A9B-357A-7D4F-A09F-0A31D2C59360}">
      <dgm:prSet/>
      <dgm:spPr/>
      <dgm:t>
        <a:bodyPr/>
        <a:lstStyle/>
        <a:p>
          <a:endParaRPr lang="en-GB"/>
        </a:p>
      </dgm:t>
    </dgm:pt>
    <dgm:pt modelId="{112D1F02-05BC-5D4E-9171-F365317CA011}">
      <dgm:prSet/>
      <dgm:spPr/>
      <dgm:t>
        <a:bodyPr/>
        <a:lstStyle/>
        <a:p>
          <a:r>
            <a:rPr lang="en-GB" dirty="0"/>
            <a:t>now</a:t>
          </a:r>
        </a:p>
      </dgm:t>
    </dgm:pt>
    <dgm:pt modelId="{6C8F28FC-72A8-DB44-9C93-A27453444959}" type="parTrans" cxnId="{6F61CE4C-BA22-F641-B5A4-4CC85AE81183}">
      <dgm:prSet/>
      <dgm:spPr/>
      <dgm:t>
        <a:bodyPr/>
        <a:lstStyle/>
        <a:p>
          <a:endParaRPr lang="en-GB"/>
        </a:p>
      </dgm:t>
    </dgm:pt>
    <dgm:pt modelId="{D2052571-89FC-EB4F-B4BF-C613AA5FC458}" type="sibTrans" cxnId="{6F61CE4C-BA22-F641-B5A4-4CC85AE81183}">
      <dgm:prSet/>
      <dgm:spPr/>
      <dgm:t>
        <a:bodyPr/>
        <a:lstStyle/>
        <a:p>
          <a:endParaRPr lang="en-GB"/>
        </a:p>
      </dgm:t>
    </dgm:pt>
    <dgm:pt modelId="{DA19F5AA-8395-7244-9DF1-05169E65CFF8}">
      <dgm:prSet/>
      <dgm:spPr/>
      <dgm:t>
        <a:bodyPr/>
        <a:lstStyle/>
        <a:p>
          <a:r>
            <a:rPr lang="en-GB" dirty="0"/>
            <a:t>Pick a topic</a:t>
          </a:r>
        </a:p>
      </dgm:t>
    </dgm:pt>
    <dgm:pt modelId="{202CA9FF-374D-8649-AB5A-D9B219598652}" type="parTrans" cxnId="{B9A96C71-869A-5B49-B5B2-727D7E9E0B0E}">
      <dgm:prSet/>
      <dgm:spPr/>
      <dgm:t>
        <a:bodyPr/>
        <a:lstStyle/>
        <a:p>
          <a:endParaRPr lang="en-GB"/>
        </a:p>
      </dgm:t>
    </dgm:pt>
    <dgm:pt modelId="{9A97F263-9ACF-6047-9C89-1F9962346844}" type="sibTrans" cxnId="{B9A96C71-869A-5B49-B5B2-727D7E9E0B0E}">
      <dgm:prSet/>
      <dgm:spPr/>
      <dgm:t>
        <a:bodyPr/>
        <a:lstStyle/>
        <a:p>
          <a:endParaRPr lang="en-GB"/>
        </a:p>
      </dgm:t>
    </dgm:pt>
    <dgm:pt modelId="{80E5CA1E-59C9-E84E-99C9-3178AA989B39}" type="pres">
      <dgm:prSet presAssocID="{1D8A89CD-CEEA-724E-8AFA-66809F94ECBC}" presName="theList" presStyleCnt="0">
        <dgm:presLayoutVars>
          <dgm:dir/>
          <dgm:animLvl val="lvl"/>
          <dgm:resizeHandles val="exact"/>
        </dgm:presLayoutVars>
      </dgm:prSet>
      <dgm:spPr/>
    </dgm:pt>
    <dgm:pt modelId="{4F519A7A-EFA4-4249-B372-9DE6D110B59A}" type="pres">
      <dgm:prSet presAssocID="{112D1F02-05BC-5D4E-9171-F365317CA011}" presName="compNode" presStyleCnt="0"/>
      <dgm:spPr/>
    </dgm:pt>
    <dgm:pt modelId="{D767D92A-791B-3E4B-8C17-F9F480172D1F}" type="pres">
      <dgm:prSet presAssocID="{112D1F02-05BC-5D4E-9171-F365317CA011}" presName="noGeometry" presStyleCnt="0"/>
      <dgm:spPr/>
    </dgm:pt>
    <dgm:pt modelId="{BAA65B5E-BF81-6243-977A-D17903B3AB32}" type="pres">
      <dgm:prSet presAssocID="{112D1F02-05BC-5D4E-9171-F365317CA011}" presName="childTextVisible" presStyleLbl="bgAccFollowNode1" presStyleIdx="0" presStyleCnt="5">
        <dgm:presLayoutVars>
          <dgm:bulletEnabled val="1"/>
        </dgm:presLayoutVars>
      </dgm:prSet>
      <dgm:spPr/>
    </dgm:pt>
    <dgm:pt modelId="{EF254983-F10E-5240-8860-E866C0C78AED}" type="pres">
      <dgm:prSet presAssocID="{112D1F02-05BC-5D4E-9171-F365317CA011}" presName="childTextHidden" presStyleLbl="bgAccFollowNode1" presStyleIdx="0" presStyleCnt="5"/>
      <dgm:spPr/>
    </dgm:pt>
    <dgm:pt modelId="{C3835407-3CB7-3641-A376-EA8AF3C182A5}" type="pres">
      <dgm:prSet presAssocID="{112D1F02-05BC-5D4E-9171-F365317CA011}" presName="parentText" presStyleLbl="node1" presStyleIdx="0" presStyleCnt="5">
        <dgm:presLayoutVars>
          <dgm:chMax val="1"/>
          <dgm:bulletEnabled val="1"/>
        </dgm:presLayoutVars>
      </dgm:prSet>
      <dgm:spPr/>
    </dgm:pt>
    <dgm:pt modelId="{BD9C3C3C-8D85-8541-AD59-5B0A00E68446}" type="pres">
      <dgm:prSet presAssocID="{112D1F02-05BC-5D4E-9171-F365317CA011}" presName="aSpace" presStyleCnt="0"/>
      <dgm:spPr/>
    </dgm:pt>
    <dgm:pt modelId="{06CFFF3C-22FC-AC45-BC0F-BD726FFC7B8B}" type="pres">
      <dgm:prSet presAssocID="{3A59DD0E-2456-D24B-936E-C76E0C3F1D5C}" presName="compNode" presStyleCnt="0"/>
      <dgm:spPr/>
    </dgm:pt>
    <dgm:pt modelId="{6713F36C-A662-A04A-B823-B7073054570E}" type="pres">
      <dgm:prSet presAssocID="{3A59DD0E-2456-D24B-936E-C76E0C3F1D5C}" presName="noGeometry" presStyleCnt="0"/>
      <dgm:spPr/>
    </dgm:pt>
    <dgm:pt modelId="{58C96E8F-2FC9-2B47-A182-E6867C49D2DF}" type="pres">
      <dgm:prSet presAssocID="{3A59DD0E-2456-D24B-936E-C76E0C3F1D5C}" presName="childTextVisible" presStyleLbl="bgAccFollowNode1" presStyleIdx="1" presStyleCnt="5">
        <dgm:presLayoutVars>
          <dgm:bulletEnabled val="1"/>
        </dgm:presLayoutVars>
      </dgm:prSet>
      <dgm:spPr/>
    </dgm:pt>
    <dgm:pt modelId="{0F2A7793-2D75-194B-89D8-426C4D09BA17}" type="pres">
      <dgm:prSet presAssocID="{3A59DD0E-2456-D24B-936E-C76E0C3F1D5C}" presName="childTextHidden" presStyleLbl="bgAccFollowNode1" presStyleIdx="1" presStyleCnt="5"/>
      <dgm:spPr/>
    </dgm:pt>
    <dgm:pt modelId="{69830B2E-FEE4-E048-8519-70700ACD3759}" type="pres">
      <dgm:prSet presAssocID="{3A59DD0E-2456-D24B-936E-C76E0C3F1D5C}" presName="parentText" presStyleLbl="node1" presStyleIdx="1" presStyleCnt="5">
        <dgm:presLayoutVars>
          <dgm:chMax val="1"/>
          <dgm:bulletEnabled val="1"/>
        </dgm:presLayoutVars>
      </dgm:prSet>
      <dgm:spPr/>
    </dgm:pt>
    <dgm:pt modelId="{81B862A2-F762-9B48-A9B2-E7A80C5B5EF8}" type="pres">
      <dgm:prSet presAssocID="{3A59DD0E-2456-D24B-936E-C76E0C3F1D5C}" presName="aSpace" presStyleCnt="0"/>
      <dgm:spPr/>
    </dgm:pt>
    <dgm:pt modelId="{B36D347D-C9EA-EE41-9373-E52023B19F5E}" type="pres">
      <dgm:prSet presAssocID="{8E492845-BF4E-D94B-8861-54FBA0FDAD56}" presName="compNode" presStyleCnt="0"/>
      <dgm:spPr/>
    </dgm:pt>
    <dgm:pt modelId="{4EE8D065-9B82-CE42-A26E-EE64B9F9FE0B}" type="pres">
      <dgm:prSet presAssocID="{8E492845-BF4E-D94B-8861-54FBA0FDAD56}" presName="noGeometry" presStyleCnt="0"/>
      <dgm:spPr/>
    </dgm:pt>
    <dgm:pt modelId="{424DF810-7FA1-0D40-AF21-F6DE0BBFADFA}" type="pres">
      <dgm:prSet presAssocID="{8E492845-BF4E-D94B-8861-54FBA0FDAD56}" presName="childTextVisible" presStyleLbl="bgAccFollowNode1" presStyleIdx="2" presStyleCnt="5">
        <dgm:presLayoutVars>
          <dgm:bulletEnabled val="1"/>
        </dgm:presLayoutVars>
      </dgm:prSet>
      <dgm:spPr/>
    </dgm:pt>
    <dgm:pt modelId="{8181E2B9-3C56-354D-ADA1-28CCCF8F11BA}" type="pres">
      <dgm:prSet presAssocID="{8E492845-BF4E-D94B-8861-54FBA0FDAD56}" presName="childTextHidden" presStyleLbl="bgAccFollowNode1" presStyleIdx="2" presStyleCnt="5"/>
      <dgm:spPr/>
    </dgm:pt>
    <dgm:pt modelId="{E6E748A3-61AA-9347-9692-453E0C367CB5}" type="pres">
      <dgm:prSet presAssocID="{8E492845-BF4E-D94B-8861-54FBA0FDAD56}" presName="parentText" presStyleLbl="node1" presStyleIdx="2" presStyleCnt="5">
        <dgm:presLayoutVars>
          <dgm:chMax val="1"/>
          <dgm:bulletEnabled val="1"/>
        </dgm:presLayoutVars>
      </dgm:prSet>
      <dgm:spPr/>
    </dgm:pt>
    <dgm:pt modelId="{425DAAA8-D73A-4740-B0CB-5913CA6BF4FF}" type="pres">
      <dgm:prSet presAssocID="{8E492845-BF4E-D94B-8861-54FBA0FDAD56}" presName="aSpace" presStyleCnt="0"/>
      <dgm:spPr/>
    </dgm:pt>
    <dgm:pt modelId="{9B29D546-2EF3-7E45-8A75-1648DE4403F8}" type="pres">
      <dgm:prSet presAssocID="{68F01A36-161F-3F40-BB3B-AEDD6015415B}" presName="compNode" presStyleCnt="0"/>
      <dgm:spPr/>
    </dgm:pt>
    <dgm:pt modelId="{E53553AC-A9E7-AB40-A728-AC274BB0FF95}" type="pres">
      <dgm:prSet presAssocID="{68F01A36-161F-3F40-BB3B-AEDD6015415B}" presName="noGeometry" presStyleCnt="0"/>
      <dgm:spPr/>
    </dgm:pt>
    <dgm:pt modelId="{83DD56ED-98C6-8C4C-A12E-57BA8F68BF9C}" type="pres">
      <dgm:prSet presAssocID="{68F01A36-161F-3F40-BB3B-AEDD6015415B}" presName="childTextVisible" presStyleLbl="bgAccFollowNode1" presStyleIdx="3" presStyleCnt="5">
        <dgm:presLayoutVars>
          <dgm:bulletEnabled val="1"/>
        </dgm:presLayoutVars>
      </dgm:prSet>
      <dgm:spPr/>
    </dgm:pt>
    <dgm:pt modelId="{31593FE9-1295-B24D-BC08-1728C64DD44E}" type="pres">
      <dgm:prSet presAssocID="{68F01A36-161F-3F40-BB3B-AEDD6015415B}" presName="childTextHidden" presStyleLbl="bgAccFollowNode1" presStyleIdx="3" presStyleCnt="5"/>
      <dgm:spPr/>
    </dgm:pt>
    <dgm:pt modelId="{3A5B99D0-911B-2042-813E-12C9610BF597}" type="pres">
      <dgm:prSet presAssocID="{68F01A36-161F-3F40-BB3B-AEDD6015415B}" presName="parentText" presStyleLbl="node1" presStyleIdx="3" presStyleCnt="5">
        <dgm:presLayoutVars>
          <dgm:chMax val="1"/>
          <dgm:bulletEnabled val="1"/>
        </dgm:presLayoutVars>
      </dgm:prSet>
      <dgm:spPr/>
    </dgm:pt>
    <dgm:pt modelId="{C082F93C-51DC-2A46-B63E-0502E5896941}" type="pres">
      <dgm:prSet presAssocID="{68F01A36-161F-3F40-BB3B-AEDD6015415B}" presName="aSpace" presStyleCnt="0"/>
      <dgm:spPr/>
    </dgm:pt>
    <dgm:pt modelId="{7F9A5A10-DFC5-3C41-BC49-90761656438F}" type="pres">
      <dgm:prSet presAssocID="{B16BB7F0-367B-D245-8523-93FD6042C67B}" presName="compNode" presStyleCnt="0"/>
      <dgm:spPr/>
    </dgm:pt>
    <dgm:pt modelId="{B2D7E26B-FCFD-F445-BBD7-A4E6B722DC83}" type="pres">
      <dgm:prSet presAssocID="{B16BB7F0-367B-D245-8523-93FD6042C67B}" presName="noGeometry" presStyleCnt="0"/>
      <dgm:spPr/>
    </dgm:pt>
    <dgm:pt modelId="{89B2267E-DF01-2D44-8FC8-0C5757571C4A}" type="pres">
      <dgm:prSet presAssocID="{B16BB7F0-367B-D245-8523-93FD6042C67B}" presName="childTextVisible" presStyleLbl="bgAccFollowNode1" presStyleIdx="4" presStyleCnt="5">
        <dgm:presLayoutVars>
          <dgm:bulletEnabled val="1"/>
        </dgm:presLayoutVars>
      </dgm:prSet>
      <dgm:spPr/>
    </dgm:pt>
    <dgm:pt modelId="{0A57CBD5-9733-024D-B4DA-8387044E53C3}" type="pres">
      <dgm:prSet presAssocID="{B16BB7F0-367B-D245-8523-93FD6042C67B}" presName="childTextHidden" presStyleLbl="bgAccFollowNode1" presStyleIdx="4" presStyleCnt="5"/>
      <dgm:spPr/>
    </dgm:pt>
    <dgm:pt modelId="{96AECE7A-A58E-DA44-B52A-DE602B763BF1}" type="pres">
      <dgm:prSet presAssocID="{B16BB7F0-367B-D245-8523-93FD6042C67B}" presName="parentText" presStyleLbl="node1" presStyleIdx="4" presStyleCnt="5">
        <dgm:presLayoutVars>
          <dgm:chMax val="1"/>
          <dgm:bulletEnabled val="1"/>
        </dgm:presLayoutVars>
      </dgm:prSet>
      <dgm:spPr/>
    </dgm:pt>
  </dgm:ptLst>
  <dgm:cxnLst>
    <dgm:cxn modelId="{ED632E0D-CE1C-7541-9EE7-40D49EA51903}" srcId="{1D8A89CD-CEEA-724E-8AFA-66809F94ECBC}" destId="{B16BB7F0-367B-D245-8523-93FD6042C67B}" srcOrd="4" destOrd="0" parTransId="{D98A5609-1561-6848-92FB-C5701733D361}" sibTransId="{E12D30A8-3C51-9440-AFD0-AE407773C4DB}"/>
    <dgm:cxn modelId="{C876F40D-D127-6841-8686-BF74336CFDCE}" type="presOf" srcId="{DA19F5AA-8395-7244-9DF1-05169E65CFF8}" destId="{EF254983-F10E-5240-8860-E866C0C78AED}" srcOrd="1" destOrd="0" presId="urn:microsoft.com/office/officeart/2005/8/layout/hProcess6"/>
    <dgm:cxn modelId="{66802E13-9A81-E643-B3A1-E53025C3AC29}" type="presOf" srcId="{112D1F02-05BC-5D4E-9171-F365317CA011}" destId="{C3835407-3CB7-3641-A376-EA8AF3C182A5}" srcOrd="0" destOrd="0" presId="urn:microsoft.com/office/officeart/2005/8/layout/hProcess6"/>
    <dgm:cxn modelId="{E361661D-2B28-5A4F-A4C8-1C609DD00DDB}" type="presOf" srcId="{0A208E75-DAF5-8946-AEA9-BBAACE81EFA5}" destId="{89B2267E-DF01-2D44-8FC8-0C5757571C4A}" srcOrd="0" destOrd="0" presId="urn:microsoft.com/office/officeart/2005/8/layout/hProcess6"/>
    <dgm:cxn modelId="{47B43D31-C6A8-214D-B499-87773ADF62EE}" type="presOf" srcId="{DFF299C9-B60A-9F44-B935-5EB550865516}" destId="{424DF810-7FA1-0D40-AF21-F6DE0BBFADFA}" srcOrd="0" destOrd="0" presId="urn:microsoft.com/office/officeart/2005/8/layout/hProcess6"/>
    <dgm:cxn modelId="{C7BB6637-332A-3E4A-89E4-C1F69A3A5B55}" srcId="{8E492845-BF4E-D94B-8861-54FBA0FDAD56}" destId="{DFF299C9-B60A-9F44-B935-5EB550865516}" srcOrd="0" destOrd="0" parTransId="{86D3D14B-A13B-CA42-891D-BE5D1DB6B6FA}" sibTransId="{E3730430-F417-C94E-ACEB-8CF1CA9D1D3A}"/>
    <dgm:cxn modelId="{46331648-7266-1840-AF7E-756EB061A54E}" type="presOf" srcId="{DA19F5AA-8395-7244-9DF1-05169E65CFF8}" destId="{BAA65B5E-BF81-6243-977A-D17903B3AB32}" srcOrd="0" destOrd="0" presId="urn:microsoft.com/office/officeart/2005/8/layout/hProcess6"/>
    <dgm:cxn modelId="{6F61CE4C-BA22-F641-B5A4-4CC85AE81183}" srcId="{1D8A89CD-CEEA-724E-8AFA-66809F94ECBC}" destId="{112D1F02-05BC-5D4E-9171-F365317CA011}" srcOrd="0" destOrd="0" parTransId="{6C8F28FC-72A8-DB44-9C93-A27453444959}" sibTransId="{D2052571-89FC-EB4F-B4BF-C613AA5FC458}"/>
    <dgm:cxn modelId="{F49A166E-0B02-A647-AB7A-CA077C19582B}" type="presOf" srcId="{B16BB7F0-367B-D245-8523-93FD6042C67B}" destId="{96AECE7A-A58E-DA44-B52A-DE602B763BF1}" srcOrd="0" destOrd="0" presId="urn:microsoft.com/office/officeart/2005/8/layout/hProcess6"/>
    <dgm:cxn modelId="{B9A96C71-869A-5B49-B5B2-727D7E9E0B0E}" srcId="{112D1F02-05BC-5D4E-9171-F365317CA011}" destId="{DA19F5AA-8395-7244-9DF1-05169E65CFF8}" srcOrd="0" destOrd="0" parTransId="{202CA9FF-374D-8649-AB5A-D9B219598652}" sibTransId="{9A97F263-9ACF-6047-9C89-1F9962346844}"/>
    <dgm:cxn modelId="{4E86C552-4E19-514F-9AE5-8727C69DD985}" type="presOf" srcId="{8E492845-BF4E-D94B-8861-54FBA0FDAD56}" destId="{E6E748A3-61AA-9347-9692-453E0C367CB5}" srcOrd="0" destOrd="0" presId="urn:microsoft.com/office/officeart/2005/8/layout/hProcess6"/>
    <dgm:cxn modelId="{09B72075-3C5C-394F-B9B5-006E632867F4}" type="presOf" srcId="{29331FAB-5AAF-4B44-8CB1-5AC034802686}" destId="{58C96E8F-2FC9-2B47-A182-E6867C49D2DF}" srcOrd="0" destOrd="0" presId="urn:microsoft.com/office/officeart/2005/8/layout/hProcess6"/>
    <dgm:cxn modelId="{B30CE97C-9B3A-3E4A-BC46-F2FFD7891C34}" type="presOf" srcId="{DFF299C9-B60A-9F44-B935-5EB550865516}" destId="{8181E2B9-3C56-354D-ADA1-28CCCF8F11BA}" srcOrd="1" destOrd="0" presId="urn:microsoft.com/office/officeart/2005/8/layout/hProcess6"/>
    <dgm:cxn modelId="{56916D93-D7E2-0943-BA49-9120F2FDCF9F}" type="presOf" srcId="{29331FAB-5AAF-4B44-8CB1-5AC034802686}" destId="{0F2A7793-2D75-194B-89D8-426C4D09BA17}" srcOrd="1" destOrd="0" presId="urn:microsoft.com/office/officeart/2005/8/layout/hProcess6"/>
    <dgm:cxn modelId="{0E392A9B-357A-7D4F-A09F-0A31D2C59360}" srcId="{B16BB7F0-367B-D245-8523-93FD6042C67B}" destId="{0A208E75-DAF5-8946-AEA9-BBAACE81EFA5}" srcOrd="0" destOrd="0" parTransId="{AF29629A-771A-4241-B0BB-C023F090B798}" sibTransId="{4204BC79-3D9E-7C43-A897-F51997A7B59C}"/>
    <dgm:cxn modelId="{BB8EA9A6-BD3C-0A4A-BF0C-7E6D5E552438}" type="presOf" srcId="{3A59DD0E-2456-D24B-936E-C76E0C3F1D5C}" destId="{69830B2E-FEE4-E048-8519-70700ACD3759}" srcOrd="0" destOrd="0" presId="urn:microsoft.com/office/officeart/2005/8/layout/hProcess6"/>
    <dgm:cxn modelId="{BF7E59A7-6B44-2440-B1C2-87FE53EBADC1}" type="presOf" srcId="{0A208E75-DAF5-8946-AEA9-BBAACE81EFA5}" destId="{0A57CBD5-9733-024D-B4DA-8387044E53C3}" srcOrd="1" destOrd="0" presId="urn:microsoft.com/office/officeart/2005/8/layout/hProcess6"/>
    <dgm:cxn modelId="{C7700FC2-588C-BC4B-BDFD-E7B03D4A19F2}" srcId="{1D8A89CD-CEEA-724E-8AFA-66809F94ECBC}" destId="{3A59DD0E-2456-D24B-936E-C76E0C3F1D5C}" srcOrd="1" destOrd="0" parTransId="{C04FBAAA-EC06-CE4E-9549-B7F36B15E356}" sibTransId="{4EE2B2B3-8096-764F-BFCA-240C912AC631}"/>
    <dgm:cxn modelId="{28A85AC5-FF14-D141-929A-13E3B5865923}" srcId="{68F01A36-161F-3F40-BB3B-AEDD6015415B}" destId="{0A05D08D-B0EE-DE4D-ABD7-781492EF64AF}" srcOrd="0" destOrd="0" parTransId="{E4FA12F9-562A-4049-AD59-DC0825E4FCC8}" sibTransId="{B6C371E0-8CBA-C24C-B05F-3D2192F54AA9}"/>
    <dgm:cxn modelId="{C51FD6D0-0C44-E14D-8214-5DDD906B8D20}" srcId="{3A59DD0E-2456-D24B-936E-C76E0C3F1D5C}" destId="{29331FAB-5AAF-4B44-8CB1-5AC034802686}" srcOrd="0" destOrd="0" parTransId="{51ED262E-2A73-414F-9ED2-C2F97D68B6C1}" sibTransId="{D8FBB295-332F-B645-AB65-D41580F74670}"/>
    <dgm:cxn modelId="{4375D6D8-8211-834D-AD26-158893CEBDB8}" type="presOf" srcId="{1D8A89CD-CEEA-724E-8AFA-66809F94ECBC}" destId="{80E5CA1E-59C9-E84E-99C9-3178AA989B39}" srcOrd="0" destOrd="0" presId="urn:microsoft.com/office/officeart/2005/8/layout/hProcess6"/>
    <dgm:cxn modelId="{40AFB5E9-4396-1243-9752-444E66EB1635}" srcId="{1D8A89CD-CEEA-724E-8AFA-66809F94ECBC}" destId="{8E492845-BF4E-D94B-8861-54FBA0FDAD56}" srcOrd="2" destOrd="0" parTransId="{E536176A-F836-F341-9626-3CFCC096D16B}" sibTransId="{F811217F-0104-A14C-A23D-949473FE8F01}"/>
    <dgm:cxn modelId="{13B53BF1-6DE4-E045-B01A-DCAB8991CCC3}" srcId="{1D8A89CD-CEEA-724E-8AFA-66809F94ECBC}" destId="{68F01A36-161F-3F40-BB3B-AEDD6015415B}" srcOrd="3" destOrd="0" parTransId="{DA7F4D2C-DB4C-FD47-8E3A-F85944BB443C}" sibTransId="{EE67B2AA-4ABF-7141-A2BA-9E32C601CFD6}"/>
    <dgm:cxn modelId="{B16FBCF1-65C8-0E43-AD8D-EB2070656BD6}" type="presOf" srcId="{0A05D08D-B0EE-DE4D-ABD7-781492EF64AF}" destId="{83DD56ED-98C6-8C4C-A12E-57BA8F68BF9C}" srcOrd="0" destOrd="0" presId="urn:microsoft.com/office/officeart/2005/8/layout/hProcess6"/>
    <dgm:cxn modelId="{9CA3B7F3-E146-8549-ACE9-D471EA776254}" type="presOf" srcId="{0A05D08D-B0EE-DE4D-ABD7-781492EF64AF}" destId="{31593FE9-1295-B24D-BC08-1728C64DD44E}" srcOrd="1" destOrd="0" presId="urn:microsoft.com/office/officeart/2005/8/layout/hProcess6"/>
    <dgm:cxn modelId="{80DAE8F9-E879-9049-A203-763CE26C7D49}" type="presOf" srcId="{68F01A36-161F-3F40-BB3B-AEDD6015415B}" destId="{3A5B99D0-911B-2042-813E-12C9610BF597}" srcOrd="0" destOrd="0" presId="urn:microsoft.com/office/officeart/2005/8/layout/hProcess6"/>
    <dgm:cxn modelId="{BF9CE776-11FA-0A4D-A0DE-C4D4C5969ADC}" type="presParOf" srcId="{80E5CA1E-59C9-E84E-99C9-3178AA989B39}" destId="{4F519A7A-EFA4-4249-B372-9DE6D110B59A}" srcOrd="0" destOrd="0" presId="urn:microsoft.com/office/officeart/2005/8/layout/hProcess6"/>
    <dgm:cxn modelId="{166F4FF2-0D5A-FA4D-B498-4F71D2EA2566}" type="presParOf" srcId="{4F519A7A-EFA4-4249-B372-9DE6D110B59A}" destId="{D767D92A-791B-3E4B-8C17-F9F480172D1F}" srcOrd="0" destOrd="0" presId="urn:microsoft.com/office/officeart/2005/8/layout/hProcess6"/>
    <dgm:cxn modelId="{F15C9DD1-D37F-7D41-9354-76D2BE29F1D8}" type="presParOf" srcId="{4F519A7A-EFA4-4249-B372-9DE6D110B59A}" destId="{BAA65B5E-BF81-6243-977A-D17903B3AB32}" srcOrd="1" destOrd="0" presId="urn:microsoft.com/office/officeart/2005/8/layout/hProcess6"/>
    <dgm:cxn modelId="{B63D0E04-AB51-DA4A-8B9A-9068FF031AB8}" type="presParOf" srcId="{4F519A7A-EFA4-4249-B372-9DE6D110B59A}" destId="{EF254983-F10E-5240-8860-E866C0C78AED}" srcOrd="2" destOrd="0" presId="urn:microsoft.com/office/officeart/2005/8/layout/hProcess6"/>
    <dgm:cxn modelId="{7D437923-F327-3247-9CA8-3F3CDD1EBEEF}" type="presParOf" srcId="{4F519A7A-EFA4-4249-B372-9DE6D110B59A}" destId="{C3835407-3CB7-3641-A376-EA8AF3C182A5}" srcOrd="3" destOrd="0" presId="urn:microsoft.com/office/officeart/2005/8/layout/hProcess6"/>
    <dgm:cxn modelId="{43586B7B-468E-FA45-8452-C6B505E5FC30}" type="presParOf" srcId="{80E5CA1E-59C9-E84E-99C9-3178AA989B39}" destId="{BD9C3C3C-8D85-8541-AD59-5B0A00E68446}" srcOrd="1" destOrd="0" presId="urn:microsoft.com/office/officeart/2005/8/layout/hProcess6"/>
    <dgm:cxn modelId="{C02DC3E8-17FF-8C4B-A462-D234D6EA0942}" type="presParOf" srcId="{80E5CA1E-59C9-E84E-99C9-3178AA989B39}" destId="{06CFFF3C-22FC-AC45-BC0F-BD726FFC7B8B}" srcOrd="2" destOrd="0" presId="urn:microsoft.com/office/officeart/2005/8/layout/hProcess6"/>
    <dgm:cxn modelId="{10AC98C4-3DFE-D343-8EC1-10D31363251C}" type="presParOf" srcId="{06CFFF3C-22FC-AC45-BC0F-BD726FFC7B8B}" destId="{6713F36C-A662-A04A-B823-B7073054570E}" srcOrd="0" destOrd="0" presId="urn:microsoft.com/office/officeart/2005/8/layout/hProcess6"/>
    <dgm:cxn modelId="{35DB5BBB-6E6D-3C44-AB29-39313DDA0C00}" type="presParOf" srcId="{06CFFF3C-22FC-AC45-BC0F-BD726FFC7B8B}" destId="{58C96E8F-2FC9-2B47-A182-E6867C49D2DF}" srcOrd="1" destOrd="0" presId="urn:microsoft.com/office/officeart/2005/8/layout/hProcess6"/>
    <dgm:cxn modelId="{5FAECA82-D785-D845-84B0-586FF38A276A}" type="presParOf" srcId="{06CFFF3C-22FC-AC45-BC0F-BD726FFC7B8B}" destId="{0F2A7793-2D75-194B-89D8-426C4D09BA17}" srcOrd="2" destOrd="0" presId="urn:microsoft.com/office/officeart/2005/8/layout/hProcess6"/>
    <dgm:cxn modelId="{B89CD835-D3B3-6B44-9956-971D2A8240D5}" type="presParOf" srcId="{06CFFF3C-22FC-AC45-BC0F-BD726FFC7B8B}" destId="{69830B2E-FEE4-E048-8519-70700ACD3759}" srcOrd="3" destOrd="0" presId="urn:microsoft.com/office/officeart/2005/8/layout/hProcess6"/>
    <dgm:cxn modelId="{3072C94F-93D9-CC40-8597-D097584CA234}" type="presParOf" srcId="{80E5CA1E-59C9-E84E-99C9-3178AA989B39}" destId="{81B862A2-F762-9B48-A9B2-E7A80C5B5EF8}" srcOrd="3" destOrd="0" presId="urn:microsoft.com/office/officeart/2005/8/layout/hProcess6"/>
    <dgm:cxn modelId="{45F0247D-8AAD-6E45-9A60-B813195C140C}" type="presParOf" srcId="{80E5CA1E-59C9-E84E-99C9-3178AA989B39}" destId="{B36D347D-C9EA-EE41-9373-E52023B19F5E}" srcOrd="4" destOrd="0" presId="urn:microsoft.com/office/officeart/2005/8/layout/hProcess6"/>
    <dgm:cxn modelId="{CCE81DDC-3A77-0A44-9B8D-BFEC3F9501BC}" type="presParOf" srcId="{B36D347D-C9EA-EE41-9373-E52023B19F5E}" destId="{4EE8D065-9B82-CE42-A26E-EE64B9F9FE0B}" srcOrd="0" destOrd="0" presId="urn:microsoft.com/office/officeart/2005/8/layout/hProcess6"/>
    <dgm:cxn modelId="{5C79FE7F-3D41-0F47-BD9E-0A981A3B8277}" type="presParOf" srcId="{B36D347D-C9EA-EE41-9373-E52023B19F5E}" destId="{424DF810-7FA1-0D40-AF21-F6DE0BBFADFA}" srcOrd="1" destOrd="0" presId="urn:microsoft.com/office/officeart/2005/8/layout/hProcess6"/>
    <dgm:cxn modelId="{F8F18EFD-B07D-DB43-A4C0-39BB44525E1C}" type="presParOf" srcId="{B36D347D-C9EA-EE41-9373-E52023B19F5E}" destId="{8181E2B9-3C56-354D-ADA1-28CCCF8F11BA}" srcOrd="2" destOrd="0" presId="urn:microsoft.com/office/officeart/2005/8/layout/hProcess6"/>
    <dgm:cxn modelId="{243EAA10-F365-B144-85DD-3467D3DC1C33}" type="presParOf" srcId="{B36D347D-C9EA-EE41-9373-E52023B19F5E}" destId="{E6E748A3-61AA-9347-9692-453E0C367CB5}" srcOrd="3" destOrd="0" presId="urn:microsoft.com/office/officeart/2005/8/layout/hProcess6"/>
    <dgm:cxn modelId="{38BD3B6D-272E-2543-810F-93D4FCCB4126}" type="presParOf" srcId="{80E5CA1E-59C9-E84E-99C9-3178AA989B39}" destId="{425DAAA8-D73A-4740-B0CB-5913CA6BF4FF}" srcOrd="5" destOrd="0" presId="urn:microsoft.com/office/officeart/2005/8/layout/hProcess6"/>
    <dgm:cxn modelId="{3E467787-8D15-EF4F-AE75-42866158699B}" type="presParOf" srcId="{80E5CA1E-59C9-E84E-99C9-3178AA989B39}" destId="{9B29D546-2EF3-7E45-8A75-1648DE4403F8}" srcOrd="6" destOrd="0" presId="urn:microsoft.com/office/officeart/2005/8/layout/hProcess6"/>
    <dgm:cxn modelId="{7B33E886-3DDB-8846-8DF4-B003B0CB6620}" type="presParOf" srcId="{9B29D546-2EF3-7E45-8A75-1648DE4403F8}" destId="{E53553AC-A9E7-AB40-A728-AC274BB0FF95}" srcOrd="0" destOrd="0" presId="urn:microsoft.com/office/officeart/2005/8/layout/hProcess6"/>
    <dgm:cxn modelId="{DFDF7234-9042-D643-98DD-C790E29635E2}" type="presParOf" srcId="{9B29D546-2EF3-7E45-8A75-1648DE4403F8}" destId="{83DD56ED-98C6-8C4C-A12E-57BA8F68BF9C}" srcOrd="1" destOrd="0" presId="urn:microsoft.com/office/officeart/2005/8/layout/hProcess6"/>
    <dgm:cxn modelId="{28D1FFD5-B755-C44D-B021-23DAE74D3503}" type="presParOf" srcId="{9B29D546-2EF3-7E45-8A75-1648DE4403F8}" destId="{31593FE9-1295-B24D-BC08-1728C64DD44E}" srcOrd="2" destOrd="0" presId="urn:microsoft.com/office/officeart/2005/8/layout/hProcess6"/>
    <dgm:cxn modelId="{8CD3C77C-B34B-3A42-A4F0-307A54FB1250}" type="presParOf" srcId="{9B29D546-2EF3-7E45-8A75-1648DE4403F8}" destId="{3A5B99D0-911B-2042-813E-12C9610BF597}" srcOrd="3" destOrd="0" presId="urn:microsoft.com/office/officeart/2005/8/layout/hProcess6"/>
    <dgm:cxn modelId="{5C5A1D38-5281-EF4B-B071-C65EC92F8426}" type="presParOf" srcId="{80E5CA1E-59C9-E84E-99C9-3178AA989B39}" destId="{C082F93C-51DC-2A46-B63E-0502E5896941}" srcOrd="7" destOrd="0" presId="urn:microsoft.com/office/officeart/2005/8/layout/hProcess6"/>
    <dgm:cxn modelId="{FDA48B0B-0F0E-7347-81B0-44B103497AA0}" type="presParOf" srcId="{80E5CA1E-59C9-E84E-99C9-3178AA989B39}" destId="{7F9A5A10-DFC5-3C41-BC49-90761656438F}" srcOrd="8" destOrd="0" presId="urn:microsoft.com/office/officeart/2005/8/layout/hProcess6"/>
    <dgm:cxn modelId="{50D13B28-A0AD-3844-A9F6-1E0114D275FA}" type="presParOf" srcId="{7F9A5A10-DFC5-3C41-BC49-90761656438F}" destId="{B2D7E26B-FCFD-F445-BBD7-A4E6B722DC83}" srcOrd="0" destOrd="0" presId="urn:microsoft.com/office/officeart/2005/8/layout/hProcess6"/>
    <dgm:cxn modelId="{DAD1CE38-5063-6140-B806-D8500E24299A}" type="presParOf" srcId="{7F9A5A10-DFC5-3C41-BC49-90761656438F}" destId="{89B2267E-DF01-2D44-8FC8-0C5757571C4A}" srcOrd="1" destOrd="0" presId="urn:microsoft.com/office/officeart/2005/8/layout/hProcess6"/>
    <dgm:cxn modelId="{80C28C37-6C01-5643-932F-9126E1E348F6}" type="presParOf" srcId="{7F9A5A10-DFC5-3C41-BC49-90761656438F}" destId="{0A57CBD5-9733-024D-B4DA-8387044E53C3}" srcOrd="2" destOrd="0" presId="urn:microsoft.com/office/officeart/2005/8/layout/hProcess6"/>
    <dgm:cxn modelId="{548F4B0E-C18A-DF4C-B1DA-0A9B41F75608}" type="presParOf" srcId="{7F9A5A10-DFC5-3C41-BC49-90761656438F}" destId="{96AECE7A-A58E-DA44-B52A-DE602B763BF1}"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65B5E-BF81-6243-977A-D17903B3AB32}">
      <dsp:nvSpPr>
        <dsp:cNvPr id="0" name=""/>
        <dsp:cNvSpPr/>
      </dsp:nvSpPr>
      <dsp:spPr>
        <a:xfrm>
          <a:off x="407972" y="2642582"/>
          <a:ext cx="1613439" cy="1410349"/>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Pick a topic</a:t>
          </a:r>
        </a:p>
      </dsp:txBody>
      <dsp:txXfrm>
        <a:off x="811332" y="2854134"/>
        <a:ext cx="786551" cy="987245"/>
      </dsp:txXfrm>
    </dsp:sp>
    <dsp:sp modelId="{C3835407-3CB7-3641-A376-EA8AF3C182A5}">
      <dsp:nvSpPr>
        <dsp:cNvPr id="0" name=""/>
        <dsp:cNvSpPr/>
      </dsp:nvSpPr>
      <dsp:spPr>
        <a:xfrm>
          <a:off x="4612" y="2944397"/>
          <a:ext cx="806719" cy="806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now</a:t>
          </a:r>
        </a:p>
      </dsp:txBody>
      <dsp:txXfrm>
        <a:off x="122753" y="3062538"/>
        <a:ext cx="570437" cy="570437"/>
      </dsp:txXfrm>
    </dsp:sp>
    <dsp:sp modelId="{58C96E8F-2FC9-2B47-A182-E6867C49D2DF}">
      <dsp:nvSpPr>
        <dsp:cNvPr id="0" name=""/>
        <dsp:cNvSpPr/>
      </dsp:nvSpPr>
      <dsp:spPr>
        <a:xfrm>
          <a:off x="2525612" y="2642582"/>
          <a:ext cx="1613439" cy="1410349"/>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Submit proposal</a:t>
          </a:r>
        </a:p>
      </dsp:txBody>
      <dsp:txXfrm>
        <a:off x="2928972" y="2854134"/>
        <a:ext cx="786551" cy="987245"/>
      </dsp:txXfrm>
    </dsp:sp>
    <dsp:sp modelId="{69830B2E-FEE4-E048-8519-70700ACD3759}">
      <dsp:nvSpPr>
        <dsp:cNvPr id="0" name=""/>
        <dsp:cNvSpPr/>
      </dsp:nvSpPr>
      <dsp:spPr>
        <a:xfrm>
          <a:off x="2122252" y="2944397"/>
          <a:ext cx="806719" cy="806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16 Oct</a:t>
          </a:r>
        </a:p>
      </dsp:txBody>
      <dsp:txXfrm>
        <a:off x="2240393" y="3062538"/>
        <a:ext cx="570437" cy="570437"/>
      </dsp:txXfrm>
    </dsp:sp>
    <dsp:sp modelId="{424DF810-7FA1-0D40-AF21-F6DE0BBFADFA}">
      <dsp:nvSpPr>
        <dsp:cNvPr id="0" name=""/>
        <dsp:cNvSpPr/>
      </dsp:nvSpPr>
      <dsp:spPr>
        <a:xfrm>
          <a:off x="4643252" y="2642582"/>
          <a:ext cx="1613439" cy="1410349"/>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Poster draft submission</a:t>
          </a:r>
        </a:p>
      </dsp:txBody>
      <dsp:txXfrm>
        <a:off x="5046612" y="2854134"/>
        <a:ext cx="786551" cy="987245"/>
      </dsp:txXfrm>
    </dsp:sp>
    <dsp:sp modelId="{E6E748A3-61AA-9347-9692-453E0C367CB5}">
      <dsp:nvSpPr>
        <dsp:cNvPr id="0" name=""/>
        <dsp:cNvSpPr/>
      </dsp:nvSpPr>
      <dsp:spPr>
        <a:xfrm>
          <a:off x="4239892" y="2944397"/>
          <a:ext cx="806719" cy="806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13</a:t>
          </a:r>
        </a:p>
        <a:p>
          <a:pPr marL="0" lvl="0" indent="0" algn="ctr" defTabSz="755650">
            <a:lnSpc>
              <a:spcPct val="90000"/>
            </a:lnSpc>
            <a:spcBef>
              <a:spcPct val="0"/>
            </a:spcBef>
            <a:spcAft>
              <a:spcPct val="35000"/>
            </a:spcAft>
            <a:buNone/>
          </a:pPr>
          <a:r>
            <a:rPr lang="en-GB" sz="1700" kern="1200" dirty="0"/>
            <a:t>Nov</a:t>
          </a:r>
        </a:p>
      </dsp:txBody>
      <dsp:txXfrm>
        <a:off x="4358033" y="3062538"/>
        <a:ext cx="570437" cy="570437"/>
      </dsp:txXfrm>
    </dsp:sp>
    <dsp:sp modelId="{83DD56ED-98C6-8C4C-A12E-57BA8F68BF9C}">
      <dsp:nvSpPr>
        <dsp:cNvPr id="0" name=""/>
        <dsp:cNvSpPr/>
      </dsp:nvSpPr>
      <dsp:spPr>
        <a:xfrm>
          <a:off x="6760892" y="2642582"/>
          <a:ext cx="1613439" cy="1410349"/>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Final poster submission</a:t>
          </a:r>
        </a:p>
      </dsp:txBody>
      <dsp:txXfrm>
        <a:off x="7164252" y="2854134"/>
        <a:ext cx="786551" cy="987245"/>
      </dsp:txXfrm>
    </dsp:sp>
    <dsp:sp modelId="{3A5B99D0-911B-2042-813E-12C9610BF597}">
      <dsp:nvSpPr>
        <dsp:cNvPr id="0" name=""/>
        <dsp:cNvSpPr/>
      </dsp:nvSpPr>
      <dsp:spPr>
        <a:xfrm>
          <a:off x="6357532" y="2944397"/>
          <a:ext cx="806719" cy="806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chemeClr val="bg1"/>
              </a:solidFill>
            </a:rPr>
            <a:t>Dec 11</a:t>
          </a:r>
        </a:p>
      </dsp:txBody>
      <dsp:txXfrm>
        <a:off x="6475673" y="3062538"/>
        <a:ext cx="570437" cy="570437"/>
      </dsp:txXfrm>
    </dsp:sp>
    <dsp:sp modelId="{89B2267E-DF01-2D44-8FC8-0C5757571C4A}">
      <dsp:nvSpPr>
        <dsp:cNvPr id="0" name=""/>
        <dsp:cNvSpPr/>
      </dsp:nvSpPr>
      <dsp:spPr>
        <a:xfrm>
          <a:off x="8878532" y="2642582"/>
          <a:ext cx="1613439" cy="1410349"/>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Conference</a:t>
          </a:r>
        </a:p>
      </dsp:txBody>
      <dsp:txXfrm>
        <a:off x="9281892" y="2854134"/>
        <a:ext cx="786551" cy="987245"/>
      </dsp:txXfrm>
    </dsp:sp>
    <dsp:sp modelId="{96AECE7A-A58E-DA44-B52A-DE602B763BF1}">
      <dsp:nvSpPr>
        <dsp:cNvPr id="0" name=""/>
        <dsp:cNvSpPr/>
      </dsp:nvSpPr>
      <dsp:spPr>
        <a:xfrm>
          <a:off x="8475172" y="2944397"/>
          <a:ext cx="806719" cy="806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Dec 11</a:t>
          </a:r>
        </a:p>
      </dsp:txBody>
      <dsp:txXfrm>
        <a:off x="8593313" y="3062538"/>
        <a:ext cx="570437" cy="57043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5CB47-9F9E-4D15-9FC4-7FACFC21BF18}" type="datetimeFigureOut">
              <a:rPr lang="LID4096" smtClean="0"/>
              <a:t>10/01/2025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4570B-462B-444A-9E6A-82C743DA6601}" type="slidenum">
              <a:rPr lang="LID4096" smtClean="0"/>
              <a:t>‹#›</a:t>
            </a:fld>
            <a:endParaRPr lang="LID4096"/>
          </a:p>
        </p:txBody>
      </p:sp>
    </p:spTree>
    <p:extLst>
      <p:ext uri="{BB962C8B-B14F-4D97-AF65-F5344CB8AC3E}">
        <p14:creationId xmlns:p14="http://schemas.microsoft.com/office/powerpoint/2010/main" val="4160426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9326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13</a:t>
            </a:fld>
            <a:endParaRPr lang="fr-FR" dirty="0"/>
          </a:p>
        </p:txBody>
      </p:sp>
    </p:spTree>
    <p:extLst>
      <p:ext uri="{BB962C8B-B14F-4D97-AF65-F5344CB8AC3E}">
        <p14:creationId xmlns:p14="http://schemas.microsoft.com/office/powerpoint/2010/main" val="314050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14</a:t>
            </a:fld>
            <a:endParaRPr lang="fr-FR" dirty="0"/>
          </a:p>
        </p:txBody>
      </p:sp>
    </p:spTree>
    <p:extLst>
      <p:ext uri="{BB962C8B-B14F-4D97-AF65-F5344CB8AC3E}">
        <p14:creationId xmlns:p14="http://schemas.microsoft.com/office/powerpoint/2010/main" val="1258402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15</a:t>
            </a:fld>
            <a:endParaRPr lang="fr-FR" dirty="0"/>
          </a:p>
        </p:txBody>
      </p:sp>
    </p:spTree>
    <p:extLst>
      <p:ext uri="{BB962C8B-B14F-4D97-AF65-F5344CB8AC3E}">
        <p14:creationId xmlns:p14="http://schemas.microsoft.com/office/powerpoint/2010/main" val="357775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16</a:t>
            </a:fld>
            <a:endParaRPr lang="fr-FR" dirty="0"/>
          </a:p>
        </p:txBody>
      </p:sp>
    </p:spTree>
    <p:extLst>
      <p:ext uri="{BB962C8B-B14F-4D97-AF65-F5344CB8AC3E}">
        <p14:creationId xmlns:p14="http://schemas.microsoft.com/office/powerpoint/2010/main" val="533651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17</a:t>
            </a:fld>
            <a:endParaRPr lang="fr-FR" dirty="0"/>
          </a:p>
        </p:txBody>
      </p:sp>
    </p:spTree>
    <p:extLst>
      <p:ext uri="{BB962C8B-B14F-4D97-AF65-F5344CB8AC3E}">
        <p14:creationId xmlns:p14="http://schemas.microsoft.com/office/powerpoint/2010/main" val="3470103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18</a:t>
            </a:fld>
            <a:endParaRPr lang="fr-FR" dirty="0"/>
          </a:p>
        </p:txBody>
      </p:sp>
    </p:spTree>
    <p:extLst>
      <p:ext uri="{BB962C8B-B14F-4D97-AF65-F5344CB8AC3E}">
        <p14:creationId xmlns:p14="http://schemas.microsoft.com/office/powerpoint/2010/main" val="1095512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19</a:t>
            </a:fld>
            <a:endParaRPr lang="fr-FR" dirty="0"/>
          </a:p>
        </p:txBody>
      </p:sp>
    </p:spTree>
    <p:extLst>
      <p:ext uri="{BB962C8B-B14F-4D97-AF65-F5344CB8AC3E}">
        <p14:creationId xmlns:p14="http://schemas.microsoft.com/office/powerpoint/2010/main" val="1252580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20</a:t>
            </a:fld>
            <a:endParaRPr lang="fr-FR" dirty="0"/>
          </a:p>
        </p:txBody>
      </p:sp>
    </p:spTree>
    <p:extLst>
      <p:ext uri="{BB962C8B-B14F-4D97-AF65-F5344CB8AC3E}">
        <p14:creationId xmlns:p14="http://schemas.microsoft.com/office/powerpoint/2010/main" val="95284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http://www.climatechange2013.org/report/reports-graphic/ch7-graphics/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C73C5A5-2EF3-48A5-8793-84D414BC8B39}"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90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https://allaboutaerosol.files.wordpress.com/2015/10/aerosoleffects.jpg</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C73C5A5-2EF3-48A5-8793-84D414BC8B39}"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31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680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8</a:t>
            </a:fld>
            <a:endParaRPr lang="fr-FR" dirty="0"/>
          </a:p>
        </p:txBody>
      </p:sp>
    </p:spTree>
    <p:extLst>
      <p:ext uri="{BB962C8B-B14F-4D97-AF65-F5344CB8AC3E}">
        <p14:creationId xmlns:p14="http://schemas.microsoft.com/office/powerpoint/2010/main" val="1230851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9</a:t>
            </a:fld>
            <a:endParaRPr lang="fr-FR" dirty="0"/>
          </a:p>
        </p:txBody>
      </p:sp>
    </p:spTree>
    <p:extLst>
      <p:ext uri="{BB962C8B-B14F-4D97-AF65-F5344CB8AC3E}">
        <p14:creationId xmlns:p14="http://schemas.microsoft.com/office/powerpoint/2010/main" val="75063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10</a:t>
            </a:fld>
            <a:endParaRPr lang="fr-FR" dirty="0"/>
          </a:p>
        </p:txBody>
      </p:sp>
    </p:spTree>
    <p:extLst>
      <p:ext uri="{BB962C8B-B14F-4D97-AF65-F5344CB8AC3E}">
        <p14:creationId xmlns:p14="http://schemas.microsoft.com/office/powerpoint/2010/main" val="683230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11</a:t>
            </a:fld>
            <a:endParaRPr lang="fr-FR" dirty="0"/>
          </a:p>
        </p:txBody>
      </p:sp>
    </p:spTree>
    <p:extLst>
      <p:ext uri="{BB962C8B-B14F-4D97-AF65-F5344CB8AC3E}">
        <p14:creationId xmlns:p14="http://schemas.microsoft.com/office/powerpoint/2010/main" val="81933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12</a:t>
            </a:fld>
            <a:endParaRPr lang="fr-FR" dirty="0"/>
          </a:p>
        </p:txBody>
      </p:sp>
    </p:spTree>
    <p:extLst>
      <p:ext uri="{BB962C8B-B14F-4D97-AF65-F5344CB8AC3E}">
        <p14:creationId xmlns:p14="http://schemas.microsoft.com/office/powerpoint/2010/main" val="1099761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fr-FR"/>
              <a:t>Cliquez sur l'icône pour ajouter une image</a:t>
            </a: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355753175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613029" y="2084917"/>
            <a:ext cx="4895288"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565884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Speaker </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208634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fr-FR"/>
              <a:t>Cliquez sur l'icône pour ajouter une image</a:t>
            </a: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a:t>NAME EVENT / NAME PRESENTATION</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Speaker </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024142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Speaker </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56487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Speaker </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35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Speaker </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993211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B5D0F12A-F766-4E91-A844-0CCA3ED08585}" type="datetime1">
              <a:rPr lang="fr-CH" smtClean="0"/>
              <a:t>01.10.2025</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2508247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en-US"/>
              <a:t>Click icon to add picture</a:t>
            </a:r>
            <a:endParaRPr lang="fr-F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en-US"/>
              <a:t>Edit Master text styles</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pPr lvl="0"/>
            <a:r>
              <a:rPr lang="en-US"/>
              <a:t>Edit Master text styles</a:t>
            </a:r>
          </a:p>
        </p:txBody>
      </p:sp>
    </p:spTree>
    <p:extLst>
      <p:ext uri="{BB962C8B-B14F-4D97-AF65-F5344CB8AC3E}">
        <p14:creationId xmlns:p14="http://schemas.microsoft.com/office/powerpoint/2010/main" val="35640222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fld id="{71B9E46E-67BC-4986-9943-C46D71A45186}" type="datetime1">
              <a:rPr lang="fr-CH" smtClean="0"/>
              <a:t>01.10.2025</a:t>
            </a:fld>
            <a:endParaRPr lang="fr-CH"/>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endParaRPr lang="fr-CH"/>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1999677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fld id="{FFCA28B9-AC56-4E0B-915D-D5357F6CB284}" type="datetime1">
              <a:rPr lang="fr-CH" smtClean="0"/>
              <a:t>01.10.2025</a:t>
            </a:fld>
            <a:endParaRPr lang="fr-CH"/>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endParaRPr lang="fr-CH"/>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425492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02977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8" name="Espace réservé de la date 7"/>
          <p:cNvSpPr>
            <a:spLocks noGrp="1"/>
          </p:cNvSpPr>
          <p:nvPr>
            <p:ph type="dt" sz="half" idx="14"/>
          </p:nvPr>
        </p:nvSpPr>
        <p:spPr/>
        <p:txBody>
          <a:bodyPr/>
          <a:lstStyle/>
          <a:p>
            <a:fld id="{95E407F8-5C51-4FB3-BD00-030C7EEDFB56}" type="datetime1">
              <a:rPr lang="fr-CH" smtClean="0"/>
              <a:t>01.10.2025</a:t>
            </a:fld>
            <a:endParaRPr lang="fr-CH"/>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endParaRPr lang="fr-CH"/>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153808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fld id="{59210BF5-1DA2-4EC4-A821-9E25161F4052}" type="datetime1">
              <a:rPr lang="fr-CH" smtClean="0"/>
              <a:t>01.10.2025</a:t>
            </a:fld>
            <a:endParaRPr lang="fr-CH"/>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endParaRPr lang="fr-CH"/>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6F203418-132E-4FD2-B81E-AF30B41FD245}" type="slidenum">
              <a:rPr lang="fr-CH" smtClean="0"/>
              <a:t>‹#›</a:t>
            </a:fld>
            <a:endParaRPr lang="fr-CH"/>
          </a:p>
        </p:txBody>
      </p:sp>
    </p:spTree>
    <p:extLst>
      <p:ext uri="{BB962C8B-B14F-4D97-AF65-F5344CB8AC3E}">
        <p14:creationId xmlns:p14="http://schemas.microsoft.com/office/powerpoint/2010/main" val="732885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en-US"/>
              <a:t>Edit Master text styles</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en-US"/>
              <a:t>Click icon to add picture</a:t>
            </a:r>
            <a:endParaRPr lang="fr-F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en-US"/>
              <a:t>Click to edit Master title style</a:t>
            </a:r>
            <a:endParaRPr lang="fr-F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fld id="{B6C22D06-C56B-41EF-B259-060BAB87D568}" type="datetime1">
              <a:rPr lang="fr-CH" smtClean="0"/>
              <a:t>01.10.2025</a:t>
            </a:fld>
            <a:endParaRPr lang="fr-CH"/>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endParaRPr lang="fr-CH"/>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811229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fld id="{E9CB3446-37E9-47EC-80D4-6F9937546CFB}" type="datetime1">
              <a:rPr lang="fr-CH" smtClean="0"/>
              <a:t>01.10.2025</a:t>
            </a:fld>
            <a:endParaRPr lang="fr-CH"/>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endParaRPr lang="fr-CH"/>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3553850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fld id="{0B9EAF66-1BA4-469F-8B3D-A1ADB420E117}" type="datetime1">
              <a:rPr lang="fr-CH" smtClean="0"/>
              <a:t>01.10.2025</a:t>
            </a:fld>
            <a:endParaRPr lang="fr-CH"/>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endParaRPr lang="fr-CH"/>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1250762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fld id="{C9862FA8-8F32-4566-94C8-DA898D3D8D36}" type="datetime1">
              <a:rPr lang="fr-CH" smtClean="0"/>
              <a:t>01.10.2025</a:t>
            </a:fld>
            <a:endParaRPr lang="fr-CH"/>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endParaRPr lang="fr-CH"/>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1534613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en-US"/>
              <a:t>Edit Master text styles</a:t>
            </a:r>
          </a:p>
        </p:txBody>
      </p:sp>
      <p:sp>
        <p:nvSpPr>
          <p:cNvPr id="4" name="Content Placeholder 3"/>
          <p:cNvSpPr>
            <a:spLocks noGrp="1"/>
          </p:cNvSpPr>
          <p:nvPr>
            <p:ph sz="half" idx="2"/>
          </p:nvPr>
        </p:nvSpPr>
        <p:spPr>
          <a:xfrm>
            <a:off x="6613029" y="2084917"/>
            <a:ext cx="4895288" cy="4351339"/>
          </a:xfrm>
        </p:spPr>
        <p:txBody>
          <a:bodyPr/>
          <a:lstStyle/>
          <a:p>
            <a:pPr lvl="0"/>
            <a:r>
              <a:rPr lang="en-US"/>
              <a:t>Edit Master text styles</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fld id="{4F832FE8-D597-45A5-B900-F70AB898B515}" type="datetime1">
              <a:rPr lang="fr-CH" smtClean="0"/>
              <a:t>01.10.2025</a:t>
            </a:fld>
            <a:endParaRPr lang="fr-CH"/>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endParaRPr lang="fr-CH"/>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413965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en-US"/>
              <a:t>Click to edit Master title style</a:t>
            </a:r>
            <a:endParaRPr lang="fr-F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fld id="{0BA3F1A3-6EE5-4F55-8DA6-79C953DC9380}" type="datetime1">
              <a:rPr lang="fr-CH" smtClean="0"/>
              <a:t>01.10.2025</a:t>
            </a:fld>
            <a:endParaRPr lang="fr-CH"/>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endParaRPr lang="fr-CH"/>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19316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en-US"/>
              <a:t>Click icon to add picture</a:t>
            </a:r>
            <a:endParaRPr lang="fr-F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en-US"/>
              <a:t>Click to edit Master title style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fld id="{2B3CDE00-1F33-44F2-82D3-8DC4E9610961}" type="datetime1">
              <a:rPr lang="fr-CH" smtClean="0"/>
              <a:t>01.10.2025</a:t>
            </a:fld>
            <a:endParaRPr lang="fr-CH"/>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endParaRPr lang="fr-CH"/>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904218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en-US"/>
              <a:t>Click icon to add picture</a:t>
            </a:r>
            <a:endParaRPr lang="fr-F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fld id="{CBE4CB99-9579-4E16-9146-D9F4E168D6DE}" type="datetime1">
              <a:rPr lang="fr-CH" smtClean="0"/>
              <a:t>01.10.2025</a:t>
            </a:fld>
            <a:endParaRPr lang="fr-CH"/>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endParaRPr lang="fr-CH"/>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98049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037707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en-US"/>
              <a:t>Click icon to add picture</a:t>
            </a:r>
            <a:endParaRPr lang="fr-F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fld id="{43A29DA5-DD09-460B-98B5-C59C312D86E4}" type="datetime1">
              <a:rPr lang="fr-CH" smtClean="0"/>
              <a:t>01.10.2025</a:t>
            </a:fld>
            <a:endParaRPr lang="fr-CH"/>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endParaRPr lang="fr-CH"/>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3240943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fld id="{ECD664CE-B9E8-4869-AF5B-BB74C39F61FA}" type="datetime1">
              <a:rPr lang="fr-CH" smtClean="0"/>
              <a:t>01.10.2025</a:t>
            </a:fld>
            <a:endParaRPr lang="fr-CH"/>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2941544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8021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74B3E052-612F-4ADC-B56A-5A9192CC527B}" type="datetime1">
              <a:rPr lang="fr-CH" smtClean="0"/>
              <a:t>01.10.2025</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411190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NAME EVENT / NAME PRESENTATION</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890039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94948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CH"/>
              <a:t>NAME EVENT / NAME PRESENTATION</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Speaker </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56024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fr-FR" dirty="0"/>
              <a:t>Modifiez le style du titre</a:t>
            </a:r>
          </a:p>
        </p:txBody>
      </p:sp>
    </p:spTree>
    <p:extLst>
      <p:ext uri="{BB962C8B-B14F-4D97-AF65-F5344CB8AC3E}">
        <p14:creationId xmlns:p14="http://schemas.microsoft.com/office/powerpoint/2010/main" val="302633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fr-FR" dirty="0"/>
              <a:t>Modifiez le style du titre</a:t>
            </a:r>
          </a:p>
        </p:txBody>
      </p:sp>
    </p:spTree>
    <p:extLst>
      <p:ext uri="{BB962C8B-B14F-4D97-AF65-F5344CB8AC3E}">
        <p14:creationId xmlns:p14="http://schemas.microsoft.com/office/powerpoint/2010/main" val="47467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152884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1" y="174710"/>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1"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3"/>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r>
              <a:rPr lang="fr-CH"/>
              <a:t>NAME EVENT / NAME PRESENTATION</a:t>
            </a:r>
            <a:endParaRPr lang="fr-FR" dirty="0"/>
          </a:p>
        </p:txBody>
      </p:sp>
      <p:sp>
        <p:nvSpPr>
          <p:cNvPr id="5" name="Footer Placeholder 4"/>
          <p:cNvSpPr>
            <a:spLocks noGrp="1"/>
          </p:cNvSpPr>
          <p:nvPr>
            <p:ph type="ftr" sz="quarter" idx="3"/>
          </p:nvPr>
        </p:nvSpPr>
        <p:spPr>
          <a:xfrm rot="16200000">
            <a:off x="9487985" y="2498752"/>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r>
              <a:rPr lang="fr-FR" dirty="0"/>
              <a:t>Speaker </a:t>
            </a:r>
          </a:p>
        </p:txBody>
      </p:sp>
      <p:sp>
        <p:nvSpPr>
          <p:cNvPr id="6" name="Slide Number Placeholder 5"/>
          <p:cNvSpPr>
            <a:spLocks noGrp="1"/>
          </p:cNvSpPr>
          <p:nvPr>
            <p:ph type="sldNum" sz="quarter" idx="4"/>
          </p:nvPr>
        </p:nvSpPr>
        <p:spPr>
          <a:xfrm>
            <a:off x="11508317" y="260351"/>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18"/>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13088361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p:txStyles>
    <p:titleStyle>
      <a:lvl1pPr algn="l" defTabSz="914377"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94" indent="-228594" algn="l" defTabSz="914377"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1" y="174710"/>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1"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3"/>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fld id="{EDD38897-1D25-4F11-911D-708A880B9350}" type="datetime1">
              <a:rPr lang="fr-CH" smtClean="0"/>
              <a:t>01.10.2025</a:t>
            </a:fld>
            <a:endParaRPr lang="fr-CH"/>
          </a:p>
        </p:txBody>
      </p:sp>
      <p:sp>
        <p:nvSpPr>
          <p:cNvPr id="5" name="Footer Placeholder 4"/>
          <p:cNvSpPr>
            <a:spLocks noGrp="1"/>
          </p:cNvSpPr>
          <p:nvPr>
            <p:ph type="ftr" sz="quarter" idx="3"/>
          </p:nvPr>
        </p:nvSpPr>
        <p:spPr>
          <a:xfrm rot="16200000">
            <a:off x="9487985" y="2498752"/>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endParaRPr lang="fr-CH"/>
          </a:p>
        </p:txBody>
      </p:sp>
      <p:sp>
        <p:nvSpPr>
          <p:cNvPr id="6" name="Slide Number Placeholder 5"/>
          <p:cNvSpPr>
            <a:spLocks noGrp="1"/>
          </p:cNvSpPr>
          <p:nvPr>
            <p:ph type="sldNum" sz="quarter" idx="4"/>
          </p:nvPr>
        </p:nvSpPr>
        <p:spPr>
          <a:xfrm>
            <a:off x="11508317" y="260351"/>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B56CAFD7-43D8-48AC-9B2B-CF70ACC9AB96}" type="slidenum">
              <a:rPr lang="fr-CH" smtClean="0"/>
              <a:t>‹#›</a:t>
            </a:fld>
            <a:endParaRPr lang="fr-CH"/>
          </a:p>
        </p:txBody>
      </p:sp>
      <p:pic>
        <p:nvPicPr>
          <p:cNvPr id="13" name="Image 12">
            <a:extLst>
              <a:ext uri="{FF2B5EF4-FFF2-40B4-BE49-F238E27FC236}">
                <a16:creationId xmlns:a16="http://schemas.microsoft.com/office/drawing/2014/main" id="{717E6E68-87EB-C34E-85D5-C26372DFEC99}"/>
              </a:ext>
            </a:extLst>
          </p:cNvPr>
          <p:cNvPicPr>
            <a:picLocks noChangeAspect="1"/>
          </p:cNvPicPr>
          <p:nvPr/>
        </p:nvPicPr>
        <p:blipFill>
          <a:blip r:embed="rId19"/>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861505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914377"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94" indent="-228594" algn="l" defTabSz="914377"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gml.noaa.gov/ccgg/covid2.html" TargetMode="External"/><Relationship Id="rId4" Type="http://schemas.openxmlformats.org/officeDocument/2006/relationships/hyperlink" Target="https://www.pnas.org/content/118/46/e2109481118"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guides.nyu.edu/poster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nature.com/scitable/topicpage/poster-presentations-13907939/"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5A5C923-5A79-224D-A6A6-8267C64759A4}"/>
              </a:ext>
            </a:extLst>
          </p:cNvPr>
          <p:cNvSpPr>
            <a:spLocks noGrp="1"/>
          </p:cNvSpPr>
          <p:nvPr>
            <p:ph type="ctrTitle"/>
          </p:nvPr>
        </p:nvSpPr>
        <p:spPr>
          <a:xfrm>
            <a:off x="8540752" y="226121"/>
            <a:ext cx="3651249" cy="3117849"/>
          </a:xfrm>
        </p:spPr>
        <p:txBody>
          <a:bodyPr>
            <a:normAutofit/>
          </a:bodyPr>
          <a:lstStyle/>
          <a:p>
            <a:r>
              <a:rPr lang="en-US" dirty="0"/>
              <a:t>Exercise session #4</a:t>
            </a:r>
          </a:p>
        </p:txBody>
      </p:sp>
      <p:sp>
        <p:nvSpPr>
          <p:cNvPr id="6" name="Espace réservé du texte 5">
            <a:extLst>
              <a:ext uri="{FF2B5EF4-FFF2-40B4-BE49-F238E27FC236}">
                <a16:creationId xmlns:a16="http://schemas.microsoft.com/office/drawing/2014/main" id="{18A3154D-FCB0-A34B-BBBC-167C625558EC}"/>
              </a:ext>
            </a:extLst>
          </p:cNvPr>
          <p:cNvSpPr>
            <a:spLocks noGrp="1"/>
          </p:cNvSpPr>
          <p:nvPr>
            <p:ph type="body" sz="quarter" idx="12"/>
          </p:nvPr>
        </p:nvSpPr>
        <p:spPr>
          <a:xfrm>
            <a:off x="110066" y="5920353"/>
            <a:ext cx="1256025" cy="677300"/>
          </a:xfrm>
        </p:spPr>
        <p:txBody>
          <a:bodyPr/>
          <a:lstStyle/>
          <a:p>
            <a:r>
              <a:rPr lang="fr-FR" dirty="0"/>
              <a:t>Oct. 02, 2025</a:t>
            </a:r>
          </a:p>
        </p:txBody>
      </p:sp>
      <p:sp>
        <p:nvSpPr>
          <p:cNvPr id="11" name="TextBox 10">
            <a:extLst>
              <a:ext uri="{FF2B5EF4-FFF2-40B4-BE49-F238E27FC236}">
                <a16:creationId xmlns:a16="http://schemas.microsoft.com/office/drawing/2014/main" id="{A1465E36-B2AC-C04C-9F26-F8D22A89B2DE}"/>
              </a:ext>
            </a:extLst>
          </p:cNvPr>
          <p:cNvSpPr txBox="1"/>
          <p:nvPr/>
        </p:nvSpPr>
        <p:spPr>
          <a:xfrm>
            <a:off x="738078" y="2461676"/>
            <a:ext cx="6769100" cy="173368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H" sz="5333" b="1" i="0" u="none" strike="noStrike" kern="1200" cap="none" spc="0" normalizeH="0" baseline="0" noProof="0" dirty="0">
                <a:ln>
                  <a:noFill/>
                </a:ln>
                <a:solidFill>
                  <a:srgbClr val="413C3A"/>
                </a:solidFill>
                <a:effectLst/>
                <a:uLnTx/>
                <a:uFillTx/>
                <a:latin typeface="Arial"/>
                <a:ea typeface="+mn-ea"/>
                <a:cs typeface="+mn-cs"/>
              </a:rPr>
              <a:t>Science of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H" sz="5333" b="1" i="0" u="none" strike="noStrike" kern="1200" cap="none" spc="0" normalizeH="0" baseline="0" noProof="0" dirty="0">
                <a:ln>
                  <a:noFill/>
                </a:ln>
                <a:solidFill>
                  <a:srgbClr val="413C3A"/>
                </a:solidFill>
                <a:effectLst/>
                <a:uLnTx/>
                <a:uFillTx/>
                <a:latin typeface="Arial"/>
                <a:ea typeface="+mn-ea"/>
                <a:cs typeface="+mn-cs"/>
              </a:rPr>
              <a:t>Climate Change</a:t>
            </a:r>
          </a:p>
        </p:txBody>
      </p:sp>
    </p:spTree>
    <p:extLst>
      <p:ext uri="{BB962C8B-B14F-4D97-AF65-F5344CB8AC3E}">
        <p14:creationId xmlns:p14="http://schemas.microsoft.com/office/powerpoint/2010/main" val="2393539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11523253" cy="1430337"/>
          </a:xfrm>
        </p:spPr>
        <p:txBody>
          <a:bodyPr/>
          <a:lstStyle/>
          <a:p>
            <a:r>
              <a:rPr lang="en-US" dirty="0"/>
              <a:t>How to write a good proposal?</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10" name="Content Placeholder 1">
            <a:extLst>
              <a:ext uri="{FF2B5EF4-FFF2-40B4-BE49-F238E27FC236}">
                <a16:creationId xmlns:a16="http://schemas.microsoft.com/office/drawing/2014/main" id="{E5C1EFD0-F78F-DA0B-24EA-2359A8F69450}"/>
              </a:ext>
            </a:extLst>
          </p:cNvPr>
          <p:cNvSpPr txBox="1">
            <a:spLocks/>
          </p:cNvSpPr>
          <p:nvPr/>
        </p:nvSpPr>
        <p:spPr>
          <a:xfrm>
            <a:off x="1206502" y="88187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example from previous years:</a:t>
            </a:r>
          </a:p>
          <a:p>
            <a:pPr marL="0" indent="0">
              <a:buNone/>
            </a:pPr>
            <a:endParaRPr lang="en-US" sz="2400" dirty="0"/>
          </a:p>
          <a:p>
            <a:pPr marL="457189" indent="-457189">
              <a:buFont typeface="+mj-lt"/>
              <a:buAutoNum type="arabicPeriod"/>
            </a:pPr>
            <a:endParaRPr lang="en-US" sz="2400" dirty="0"/>
          </a:p>
        </p:txBody>
      </p:sp>
      <p:pic>
        <p:nvPicPr>
          <p:cNvPr id="9" name="Picture 8">
            <a:extLst>
              <a:ext uri="{FF2B5EF4-FFF2-40B4-BE49-F238E27FC236}">
                <a16:creationId xmlns:a16="http://schemas.microsoft.com/office/drawing/2014/main" id="{D977EEEE-03B0-BB58-2AD3-7C5D5A74F82C}"/>
              </a:ext>
            </a:extLst>
          </p:cNvPr>
          <p:cNvPicPr>
            <a:picLocks noChangeAspect="1"/>
          </p:cNvPicPr>
          <p:nvPr/>
        </p:nvPicPr>
        <p:blipFill>
          <a:blip r:embed="rId3"/>
          <a:stretch>
            <a:fillRect/>
          </a:stretch>
        </p:blipFill>
        <p:spPr>
          <a:xfrm>
            <a:off x="1252019" y="1403163"/>
            <a:ext cx="4651552" cy="5400651"/>
          </a:xfrm>
          <a:prstGeom prst="rect">
            <a:avLst/>
          </a:prstGeom>
        </p:spPr>
      </p:pic>
      <p:sp>
        <p:nvSpPr>
          <p:cNvPr id="13" name="TextBox 12">
            <a:extLst>
              <a:ext uri="{FF2B5EF4-FFF2-40B4-BE49-F238E27FC236}">
                <a16:creationId xmlns:a16="http://schemas.microsoft.com/office/drawing/2014/main" id="{8BA171B1-89B4-067C-E13F-85AD9201731B}"/>
              </a:ext>
            </a:extLst>
          </p:cNvPr>
          <p:cNvSpPr txBox="1"/>
          <p:nvPr/>
        </p:nvSpPr>
        <p:spPr>
          <a:xfrm>
            <a:off x="6812616" y="953204"/>
            <a:ext cx="5201917" cy="2348656"/>
          </a:xfrm>
          <a:prstGeom prst="rect">
            <a:avLst/>
          </a:prstGeom>
          <a:noFill/>
        </p:spPr>
        <p:txBody>
          <a:bodyPr wrap="square">
            <a:spAutoFit/>
          </a:bodyPr>
          <a:lstStyle/>
          <a:p>
            <a:r>
              <a:rPr lang="en-GB" sz="1333" dirty="0">
                <a:solidFill>
                  <a:srgbClr val="212121"/>
                </a:solidFill>
                <a:latin typeface="Arial" panose="020B0604020202020204" pitchFamily="34" charset="0"/>
              </a:rPr>
              <a:t>Feedback we provided:</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The proposal is quite vague (what are the key messages, how/where are you going to include the references). </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Please consider the following additional references:</a:t>
            </a:r>
            <a:br>
              <a:rPr lang="en-GB" sz="1333" dirty="0"/>
            </a:br>
            <a:r>
              <a:rPr lang="en-GB" sz="1333" dirty="0">
                <a:solidFill>
                  <a:srgbClr val="212121"/>
                </a:solidFill>
                <a:latin typeface="Arial" panose="020B0604020202020204" pitchFamily="34" charset="0"/>
              </a:rPr>
              <a:t>1. </a:t>
            </a:r>
            <a:r>
              <a:rPr lang="en-GB" sz="1333" dirty="0">
                <a:solidFill>
                  <a:srgbClr val="212121"/>
                </a:solidFill>
                <a:latin typeface="Arial" panose="020B0604020202020204" pitchFamily="34" charset="0"/>
                <a:hlinkClick r:id="rId4"/>
              </a:rPr>
              <a:t>https://www.pnas.org/content/118/46/e2109481118</a:t>
            </a:r>
            <a:r>
              <a:rPr lang="en-GB" sz="1333" dirty="0">
                <a:solidFill>
                  <a:srgbClr val="212121"/>
                </a:solidFill>
                <a:latin typeface="Arial" panose="020B0604020202020204" pitchFamily="34" charset="0"/>
              </a:rPr>
              <a:t> that demonstrates feedbacks between air quality and the carbon cycle.</a:t>
            </a:r>
            <a:br>
              <a:rPr lang="en-GB" sz="1333" dirty="0">
                <a:solidFill>
                  <a:srgbClr val="212121"/>
                </a:solidFill>
                <a:latin typeface="Arial" panose="020B0604020202020204" pitchFamily="34" charset="0"/>
              </a:rPr>
            </a:br>
            <a:br>
              <a:rPr lang="en-GB" sz="1333" dirty="0"/>
            </a:br>
            <a:r>
              <a:rPr lang="en-GB" sz="1333" dirty="0">
                <a:solidFill>
                  <a:srgbClr val="212121"/>
                </a:solidFill>
                <a:latin typeface="Arial" panose="020B0604020202020204" pitchFamily="34" charset="0"/>
              </a:rPr>
              <a:t>2. </a:t>
            </a:r>
            <a:r>
              <a:rPr lang="en-GB" sz="1333" dirty="0">
                <a:solidFill>
                  <a:srgbClr val="212121"/>
                </a:solidFill>
                <a:latin typeface="Arial" panose="020B0604020202020204" pitchFamily="34" charset="0"/>
                <a:hlinkClick r:id="rId5"/>
              </a:rPr>
              <a:t>https://gml.noaa.gov/ccgg/covid2.html</a:t>
            </a:r>
            <a:r>
              <a:rPr lang="en-GB" sz="1333" dirty="0">
                <a:solidFill>
                  <a:srgbClr val="212121"/>
                </a:solidFill>
                <a:latin typeface="Arial" panose="020B0604020202020204" pitchFamily="34" charset="0"/>
              </a:rPr>
              <a:t> on the impact of Covid-19 on CO2 atmospheric concentrations.</a:t>
            </a:r>
            <a:endParaRPr lang="en-CH" sz="1333" dirty="0"/>
          </a:p>
        </p:txBody>
      </p:sp>
      <p:sp>
        <p:nvSpPr>
          <p:cNvPr id="4" name="Rectangle 3">
            <a:extLst>
              <a:ext uri="{FF2B5EF4-FFF2-40B4-BE49-F238E27FC236}">
                <a16:creationId xmlns:a16="http://schemas.microsoft.com/office/drawing/2014/main" id="{008030E0-44F2-7ED6-084F-481199FD720F}"/>
              </a:ext>
            </a:extLst>
          </p:cNvPr>
          <p:cNvSpPr/>
          <p:nvPr/>
        </p:nvSpPr>
        <p:spPr>
          <a:xfrm>
            <a:off x="2591809" y="1816689"/>
            <a:ext cx="1905504" cy="1614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TextBox 7">
            <a:extLst>
              <a:ext uri="{FF2B5EF4-FFF2-40B4-BE49-F238E27FC236}">
                <a16:creationId xmlns:a16="http://schemas.microsoft.com/office/drawing/2014/main" id="{0FABF97F-E510-41F0-B7C0-D427BAA12356}"/>
              </a:ext>
            </a:extLst>
          </p:cNvPr>
          <p:cNvSpPr txBox="1"/>
          <p:nvPr/>
        </p:nvSpPr>
        <p:spPr>
          <a:xfrm>
            <a:off x="6812616" y="3450603"/>
            <a:ext cx="5201917" cy="2553776"/>
          </a:xfrm>
          <a:prstGeom prst="rect">
            <a:avLst/>
          </a:prstGeom>
          <a:noFill/>
        </p:spPr>
        <p:txBody>
          <a:bodyPr wrap="square">
            <a:spAutoFit/>
          </a:bodyPr>
          <a:lstStyle/>
          <a:p>
            <a:r>
              <a:rPr lang="en-GB" sz="1333" b="1" dirty="0">
                <a:solidFill>
                  <a:srgbClr val="212121"/>
                </a:solidFill>
                <a:latin typeface="Arial" panose="020B0604020202020204" pitchFamily="34" charset="0"/>
              </a:rPr>
              <a:t>Take home:</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Make sure message is clear – aim for several key points and communicate them clearly </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Link references to text (show understanding of how to search literature and reference correctly)</a:t>
            </a:r>
          </a:p>
          <a:p>
            <a:endParaRPr lang="fr-CH" sz="1333" dirty="0"/>
          </a:p>
          <a:p>
            <a:r>
              <a:rPr lang="fr-CH" sz="1333" dirty="0"/>
              <a:t>Key points of poster </a:t>
            </a:r>
            <a:r>
              <a:rPr lang="fr-CH" sz="1333" dirty="0" err="1"/>
              <a:t>listed</a:t>
            </a:r>
            <a:r>
              <a:rPr lang="fr-CH" sz="1333" dirty="0"/>
              <a:t> </a:t>
            </a:r>
            <a:r>
              <a:rPr lang="fr-CH" sz="1333" dirty="0" err="1"/>
              <a:t>concisely</a:t>
            </a:r>
            <a:endParaRPr lang="fr-CH" sz="1333" dirty="0"/>
          </a:p>
          <a:p>
            <a:endParaRPr lang="fr-CH" sz="1333" dirty="0"/>
          </a:p>
          <a:p>
            <a:r>
              <a:rPr lang="fr-CH" sz="1333" dirty="0"/>
              <a:t>Correct </a:t>
            </a:r>
            <a:r>
              <a:rPr lang="fr-CH" sz="1333" dirty="0" err="1"/>
              <a:t>referencing</a:t>
            </a:r>
            <a:endParaRPr lang="en-CH" sz="1333" dirty="0"/>
          </a:p>
          <a:p>
            <a:endParaRPr lang="en-CH" sz="1333" dirty="0"/>
          </a:p>
        </p:txBody>
      </p:sp>
      <p:sp>
        <p:nvSpPr>
          <p:cNvPr id="11" name="TextBox 10">
            <a:extLst>
              <a:ext uri="{FF2B5EF4-FFF2-40B4-BE49-F238E27FC236}">
                <a16:creationId xmlns:a16="http://schemas.microsoft.com/office/drawing/2014/main" id="{C2556D34-A00A-458C-ADEF-DB1A88DDA082}"/>
              </a:ext>
            </a:extLst>
          </p:cNvPr>
          <p:cNvSpPr txBox="1"/>
          <p:nvPr/>
        </p:nvSpPr>
        <p:spPr>
          <a:xfrm>
            <a:off x="6868832" y="5921742"/>
            <a:ext cx="5201917" cy="707694"/>
          </a:xfrm>
          <a:prstGeom prst="rect">
            <a:avLst/>
          </a:prstGeom>
          <a:noFill/>
        </p:spPr>
        <p:txBody>
          <a:bodyPr wrap="square">
            <a:spAutoFit/>
          </a:bodyPr>
          <a:lstStyle/>
          <a:p>
            <a:r>
              <a:rPr lang="en-GB" sz="1333" b="1" dirty="0">
                <a:solidFill>
                  <a:schemeClr val="accent1"/>
                </a:solidFill>
                <a:latin typeface="Arial" panose="020B0604020202020204" pitchFamily="34" charset="0"/>
              </a:rPr>
              <a:t>Reminder:</a:t>
            </a:r>
          </a:p>
          <a:p>
            <a:r>
              <a:rPr lang="en-GB" sz="1333" dirty="0">
                <a:solidFill>
                  <a:schemeClr val="accent1"/>
                </a:solidFill>
                <a:latin typeface="Arial" panose="020B0604020202020204" pitchFamily="34" charset="0"/>
              </a:rPr>
              <a:t>Proposal is not graded HOWEVER you must submit one in order to get the 5 % for this section of the course</a:t>
            </a:r>
            <a:endParaRPr lang="en-CH" sz="1333" dirty="0">
              <a:solidFill>
                <a:schemeClr val="accent1"/>
              </a:solidFill>
            </a:endParaRPr>
          </a:p>
        </p:txBody>
      </p:sp>
    </p:spTree>
    <p:extLst>
      <p:ext uri="{BB962C8B-B14F-4D97-AF65-F5344CB8AC3E}">
        <p14:creationId xmlns:p14="http://schemas.microsoft.com/office/powerpoint/2010/main" val="3192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1" y="174710"/>
            <a:ext cx="7721962" cy="1430337"/>
          </a:xfrm>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A0 and portrait. Submit a as a pdf file!</a:t>
            </a:r>
          </a:p>
          <a:p>
            <a:r>
              <a:rPr lang="en-US" sz="2400" dirty="0"/>
              <a:t>Has to be readable (font size &gt; 20 </a:t>
            </a:r>
            <a:r>
              <a:rPr lang="en-US" sz="2400" dirty="0" err="1"/>
              <a:t>pt</a:t>
            </a:r>
            <a:r>
              <a:rPr lang="en-US" sz="2400" dirty="0"/>
              <a:t>) and have a clear structure</a:t>
            </a:r>
          </a:p>
          <a:p>
            <a:r>
              <a:rPr lang="en-US" sz="2400" b="1" dirty="0">
                <a:solidFill>
                  <a:schemeClr val="accent1"/>
                </a:solidFill>
              </a:rPr>
              <a:t>Good balance of text and figures</a:t>
            </a:r>
          </a:p>
          <a:p>
            <a:pPr lvl="1"/>
            <a:r>
              <a:rPr lang="en-US" sz="2133" dirty="0">
                <a:solidFill>
                  <a:schemeClr val="tx1">
                    <a:lumMod val="50000"/>
                  </a:schemeClr>
                </a:solidFill>
              </a:rPr>
              <a:t>Make sure figures are also legible and all components within are easily readable</a:t>
            </a:r>
          </a:p>
          <a:p>
            <a:r>
              <a:rPr lang="en-US" sz="2400" dirty="0"/>
              <a:t>Must include:</a:t>
            </a:r>
          </a:p>
          <a:p>
            <a:pPr lvl="1"/>
            <a:r>
              <a:rPr lang="en-US" sz="2133" dirty="0"/>
              <a:t>Title		</a:t>
            </a:r>
          </a:p>
          <a:p>
            <a:pPr lvl="1"/>
            <a:r>
              <a:rPr lang="en-US" sz="2133" dirty="0"/>
              <a:t>Name of the group members</a:t>
            </a:r>
          </a:p>
          <a:p>
            <a:pPr lvl="1"/>
            <a:r>
              <a:rPr lang="en-US" sz="2133" dirty="0"/>
              <a:t>Main topic</a:t>
            </a:r>
          </a:p>
          <a:p>
            <a:pPr lvl="1"/>
            <a:r>
              <a:rPr lang="en-US" sz="2133" dirty="0"/>
              <a:t>Take-home message</a:t>
            </a:r>
          </a:p>
          <a:p>
            <a:pPr lvl="1"/>
            <a:r>
              <a:rPr lang="en-US" sz="2133" dirty="0"/>
              <a:t>References</a:t>
            </a:r>
          </a:p>
          <a:p>
            <a:r>
              <a:rPr lang="en-US" sz="2400" dirty="0"/>
              <a:t>Useful references:</a:t>
            </a:r>
          </a:p>
          <a:p>
            <a:pPr lvl="1"/>
            <a:r>
              <a:rPr lang="en-US" sz="2133" dirty="0">
                <a:hlinkClick r:id="rId3"/>
              </a:rPr>
              <a:t>https://guides.nyu.edu/posters</a:t>
            </a:r>
            <a:endParaRPr lang="en-US" sz="2133" dirty="0"/>
          </a:p>
          <a:p>
            <a:pPr lvl="1"/>
            <a:r>
              <a:rPr lang="en-US" sz="2133" dirty="0">
                <a:hlinkClick r:id="rId4"/>
              </a:rPr>
              <a:t>https://www.nature.com/scitable/topicpage/poster-presentations-13907939/</a:t>
            </a:r>
            <a:endParaRPr lang="en-US" sz="2133" dirty="0"/>
          </a:p>
          <a:p>
            <a:pPr lvl="1"/>
            <a:endParaRPr lang="en-US" sz="2133" dirty="0"/>
          </a:p>
        </p:txBody>
      </p:sp>
    </p:spTree>
    <p:extLst>
      <p:ext uri="{BB962C8B-B14F-4D97-AF65-F5344CB8AC3E}">
        <p14:creationId xmlns:p14="http://schemas.microsoft.com/office/powerpoint/2010/main" val="9502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fade">
                                      <p:cBhvr>
                                        <p:cTn id="45" dur="500"/>
                                        <p:tgtEl>
                                          <p:spTgt spid="2">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xEl>
                                              <p:pRg st="11" end="11"/>
                                            </p:txEl>
                                          </p:spTgt>
                                        </p:tgtEl>
                                        <p:attrNameLst>
                                          <p:attrName>style.visibility</p:attrName>
                                        </p:attrNameLst>
                                      </p:cBhvr>
                                      <p:to>
                                        <p:strVal val="visible"/>
                                      </p:to>
                                    </p:set>
                                    <p:animEffect transition="in" filter="fade">
                                      <p:cBhvr>
                                        <p:cTn id="48" dur="500"/>
                                        <p:tgtEl>
                                          <p:spTgt spid="2">
                                            <p:txEl>
                                              <p:pRg st="11" end="1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fade">
                                      <p:cBhvr>
                                        <p:cTn id="51"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1" y="174710"/>
            <a:ext cx="8675550" cy="1430337"/>
          </a:xfrm>
        </p:spPr>
        <p:txBody>
          <a:bodyPr/>
          <a:lstStyle/>
          <a:p>
            <a:r>
              <a:rPr lang="en-US" sz="4000"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000" dirty="0"/>
          </a:p>
          <a:p>
            <a:pPr marL="457189" indent="-457189">
              <a:buFont typeface="+mj-lt"/>
              <a:buAutoNum type="arabicPeriod"/>
            </a:pPr>
            <a:endParaRPr lang="en-US" sz="2000" dirty="0"/>
          </a:p>
          <a:p>
            <a:pPr marL="457189" indent="-457189">
              <a:buFont typeface="+mj-lt"/>
              <a:buAutoNum type="arabicPeriod"/>
            </a:pPr>
            <a:endParaRPr lang="en-US" sz="2000" dirty="0"/>
          </a:p>
          <a:p>
            <a:pPr marL="457189" indent="-457189">
              <a:buFont typeface="+mj-lt"/>
              <a:buAutoNum type="arabicPeriod"/>
            </a:pPr>
            <a:endParaRPr lang="en-US" sz="20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668022" y="10595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What does the audience want from reading your poster?:</a:t>
            </a:r>
          </a:p>
          <a:p>
            <a:pPr lvl="1"/>
            <a:r>
              <a:rPr lang="en-US" sz="2000" b="1" dirty="0"/>
              <a:t>Familiarize</a:t>
            </a:r>
            <a:r>
              <a:rPr lang="en-US" sz="2000" dirty="0"/>
              <a:t> your audience </a:t>
            </a:r>
            <a:r>
              <a:rPr lang="en-US" sz="2000" b="1" dirty="0"/>
              <a:t>quickly</a:t>
            </a:r>
            <a:r>
              <a:rPr lang="en-US" sz="2000" dirty="0"/>
              <a:t> with the topic and convey the </a:t>
            </a:r>
            <a:r>
              <a:rPr lang="en-US" sz="2000" b="1" dirty="0"/>
              <a:t>key messages</a:t>
            </a:r>
            <a:r>
              <a:rPr lang="en-US" sz="2000" dirty="0"/>
              <a:t> in an easy to understand way</a:t>
            </a:r>
          </a:p>
          <a:p>
            <a:pPr lvl="1"/>
            <a:r>
              <a:rPr lang="en-US" sz="2000" dirty="0"/>
              <a:t>The poster is </a:t>
            </a:r>
            <a:r>
              <a:rPr lang="en-US" sz="2000" b="1" dirty="0"/>
              <a:t>self-explanatory</a:t>
            </a:r>
            <a:r>
              <a:rPr lang="en-US" sz="2000" dirty="0"/>
              <a:t> and can be understood also in the absence of the presenter</a:t>
            </a:r>
          </a:p>
          <a:p>
            <a:pPr lvl="1"/>
            <a:r>
              <a:rPr lang="en-US" sz="2000" dirty="0"/>
              <a:t>A poster is a short version that emphasizes only the important components of the knowledge you hold</a:t>
            </a:r>
          </a:p>
          <a:p>
            <a:pPr lvl="1"/>
            <a:r>
              <a:rPr lang="en-US" sz="2000" dirty="0"/>
              <a:t>The idea is </a:t>
            </a:r>
            <a:r>
              <a:rPr lang="en-US" sz="2000" b="1" dirty="0"/>
              <a:t>not to write down everything </a:t>
            </a:r>
            <a:r>
              <a:rPr lang="en-US" sz="2000" dirty="0"/>
              <a:t>you know</a:t>
            </a:r>
          </a:p>
          <a:p>
            <a:pPr lvl="1"/>
            <a:r>
              <a:rPr lang="en-US" sz="2000" dirty="0"/>
              <a:t>You can add more information verbally when you present the poster – in fact </a:t>
            </a:r>
            <a:r>
              <a:rPr lang="en-US" sz="2000" b="1" dirty="0"/>
              <a:t>healthy discussions </a:t>
            </a:r>
            <a:r>
              <a:rPr lang="en-US" sz="2000" dirty="0"/>
              <a:t>are encouraged </a:t>
            </a:r>
            <a:r>
              <a:rPr lang="en-US" sz="2000" dirty="0">
                <a:sym typeface="Wingdings" panose="05000000000000000000" pitchFamily="2" charset="2"/>
              </a:rPr>
              <a:t> </a:t>
            </a:r>
            <a:endParaRPr lang="en-US" sz="2000" dirty="0"/>
          </a:p>
          <a:p>
            <a:pPr marL="457177" lvl="1" indent="0">
              <a:buNone/>
            </a:pPr>
            <a:endParaRPr lang="en-US" sz="2000" dirty="0"/>
          </a:p>
          <a:p>
            <a:pPr lvl="1"/>
            <a:endParaRPr lang="en-US" sz="2000" dirty="0"/>
          </a:p>
        </p:txBody>
      </p:sp>
      <p:sp>
        <p:nvSpPr>
          <p:cNvPr id="6" name="TextBox 5">
            <a:extLst>
              <a:ext uri="{FF2B5EF4-FFF2-40B4-BE49-F238E27FC236}">
                <a16:creationId xmlns:a16="http://schemas.microsoft.com/office/drawing/2014/main" id="{31B1DCCF-86B4-4723-8B80-D3277C47E91B}"/>
              </a:ext>
            </a:extLst>
          </p:cNvPr>
          <p:cNvSpPr txBox="1"/>
          <p:nvPr/>
        </p:nvSpPr>
        <p:spPr>
          <a:xfrm>
            <a:off x="480481" y="4841204"/>
            <a:ext cx="6096000" cy="1354217"/>
          </a:xfrm>
          <a:prstGeom prst="rect">
            <a:avLst/>
          </a:prstGeom>
          <a:noFill/>
        </p:spPr>
        <p:txBody>
          <a:bodyPr wrap="square">
            <a:spAutoFit/>
          </a:bodyPr>
          <a:lstStyle/>
          <a:p>
            <a:r>
              <a:rPr lang="en-US" sz="1600" b="1" dirty="0">
                <a:solidFill>
                  <a:schemeClr val="tx1">
                    <a:lumMod val="50000"/>
                  </a:schemeClr>
                </a:solidFill>
              </a:rPr>
              <a:t>Aim for : </a:t>
            </a:r>
          </a:p>
          <a:p>
            <a:r>
              <a:rPr lang="en-US" sz="1600" dirty="0">
                <a:solidFill>
                  <a:schemeClr val="tx1">
                    <a:lumMod val="50000"/>
                  </a:schemeClr>
                </a:solidFill>
              </a:rPr>
              <a:t>Less text</a:t>
            </a:r>
          </a:p>
          <a:p>
            <a:r>
              <a:rPr lang="en-US" sz="1600" dirty="0">
                <a:solidFill>
                  <a:schemeClr val="tx1">
                    <a:lumMod val="50000"/>
                  </a:schemeClr>
                </a:solidFill>
              </a:rPr>
              <a:t>Use images/graphs to highlight the key messages</a:t>
            </a:r>
          </a:p>
          <a:p>
            <a:r>
              <a:rPr lang="en-US" sz="1600" dirty="0">
                <a:solidFill>
                  <a:schemeClr val="tx1">
                    <a:lumMod val="50000"/>
                  </a:schemeClr>
                </a:solidFill>
              </a:rPr>
              <a:t>Allow your audience to grasp the content in about 2-3 minutes</a:t>
            </a:r>
          </a:p>
          <a:p>
            <a:r>
              <a:rPr lang="en-US" sz="1600" dirty="0">
                <a:solidFill>
                  <a:schemeClr val="tx1">
                    <a:lumMod val="50000"/>
                  </a:schemeClr>
                </a:solidFill>
              </a:rPr>
              <a:t>Clear, well formatted and structure – try to draw the eye</a:t>
            </a:r>
          </a:p>
        </p:txBody>
      </p:sp>
      <p:sp>
        <p:nvSpPr>
          <p:cNvPr id="8" name="TextBox 7">
            <a:extLst>
              <a:ext uri="{FF2B5EF4-FFF2-40B4-BE49-F238E27FC236}">
                <a16:creationId xmlns:a16="http://schemas.microsoft.com/office/drawing/2014/main" id="{3B9964EF-76EE-46AD-99FD-1F3561B5576C}"/>
              </a:ext>
            </a:extLst>
          </p:cNvPr>
          <p:cNvSpPr txBox="1"/>
          <p:nvPr/>
        </p:nvSpPr>
        <p:spPr>
          <a:xfrm>
            <a:off x="6523196" y="4854804"/>
            <a:ext cx="5188323" cy="1569660"/>
          </a:xfrm>
          <a:prstGeom prst="rect">
            <a:avLst/>
          </a:prstGeom>
          <a:noFill/>
        </p:spPr>
        <p:txBody>
          <a:bodyPr wrap="square">
            <a:spAutoFit/>
          </a:bodyPr>
          <a:lstStyle/>
          <a:p>
            <a:r>
              <a:rPr lang="en-US" sz="1600" b="1" dirty="0">
                <a:solidFill>
                  <a:srgbClr val="C00000"/>
                </a:solidFill>
              </a:rPr>
              <a:t>Avoid:</a:t>
            </a:r>
          </a:p>
          <a:p>
            <a:r>
              <a:rPr lang="en-US" sz="1600" dirty="0">
                <a:solidFill>
                  <a:srgbClr val="C00000"/>
                </a:solidFill>
              </a:rPr>
              <a:t>Overfilling poster with information</a:t>
            </a:r>
          </a:p>
          <a:p>
            <a:r>
              <a:rPr lang="en-US" sz="1600" dirty="0">
                <a:solidFill>
                  <a:srgbClr val="C00000"/>
                </a:solidFill>
              </a:rPr>
              <a:t>Small figures</a:t>
            </a:r>
          </a:p>
          <a:p>
            <a:r>
              <a:rPr lang="en-US" sz="1600" dirty="0">
                <a:solidFill>
                  <a:srgbClr val="C00000"/>
                </a:solidFill>
              </a:rPr>
              <a:t>Tiny font</a:t>
            </a:r>
          </a:p>
          <a:p>
            <a:r>
              <a:rPr lang="en-US" sz="1600" dirty="0">
                <a:solidFill>
                  <a:srgbClr val="C00000"/>
                </a:solidFill>
              </a:rPr>
              <a:t>Unclear structure (unknown what order audience should read in)</a:t>
            </a:r>
          </a:p>
        </p:txBody>
      </p:sp>
    </p:spTree>
    <p:extLst>
      <p:ext uri="{BB962C8B-B14F-4D97-AF65-F5344CB8AC3E}">
        <p14:creationId xmlns:p14="http://schemas.microsoft.com/office/powerpoint/2010/main" val="10074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fade">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fade">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3" end="3"/>
                                            </p:txEl>
                                          </p:spTgt>
                                        </p:tgtEl>
                                        <p:attrNameLst>
                                          <p:attrName>style.visibility</p:attrName>
                                        </p:attrNameLst>
                                      </p:cBhvr>
                                      <p:to>
                                        <p:strVal val="visible"/>
                                      </p:to>
                                    </p:set>
                                    <p:animEffect transition="in" filter="fade">
                                      <p:cBhvr>
                                        <p:cTn id="67" dur="500"/>
                                        <p:tgtEl>
                                          <p:spTgt spid="8">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4" end="4"/>
                                            </p:txEl>
                                          </p:spTgt>
                                        </p:tgtEl>
                                        <p:attrNameLst>
                                          <p:attrName>style.visibility</p:attrName>
                                        </p:attrNameLst>
                                      </p:cBhvr>
                                      <p:to>
                                        <p:strVal val="visible"/>
                                      </p:to>
                                    </p:set>
                                    <p:animEffect transition="in" filter="fade">
                                      <p:cBhvr>
                                        <p:cTn id="7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8714739" cy="1430337"/>
          </a:xfrm>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0" y="69281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Good design example (note: yours must be portrait mode)</a:t>
            </a:r>
          </a:p>
          <a:p>
            <a:pPr lvl="1"/>
            <a:endParaRPr lang="en-US" sz="2133" dirty="0"/>
          </a:p>
        </p:txBody>
      </p:sp>
      <p:sp>
        <p:nvSpPr>
          <p:cNvPr id="6" name="TextBox 5">
            <a:extLst>
              <a:ext uri="{FF2B5EF4-FFF2-40B4-BE49-F238E27FC236}">
                <a16:creationId xmlns:a16="http://schemas.microsoft.com/office/drawing/2014/main" id="{9882C00C-C041-74E9-8BC7-92D867A01415}"/>
              </a:ext>
            </a:extLst>
          </p:cNvPr>
          <p:cNvSpPr txBox="1"/>
          <p:nvPr/>
        </p:nvSpPr>
        <p:spPr>
          <a:xfrm>
            <a:off x="8274776" y="3019793"/>
            <a:ext cx="3614317" cy="2862322"/>
          </a:xfrm>
          <a:prstGeom prst="rect">
            <a:avLst/>
          </a:prstGeom>
          <a:noFill/>
        </p:spPr>
        <p:txBody>
          <a:bodyPr wrap="square">
            <a:spAutoFit/>
          </a:bodyPr>
          <a:lstStyle/>
          <a:p>
            <a:pPr marL="380990" indent="-380990">
              <a:buFont typeface="Arial" panose="020B0604020202020204" pitchFamily="34" charset="0"/>
              <a:buChar char="•"/>
            </a:pPr>
            <a:r>
              <a:rPr lang="en-US" sz="2000" dirty="0"/>
              <a:t>Text is only bullet points.</a:t>
            </a:r>
          </a:p>
          <a:p>
            <a:pPr marL="380990" indent="-380990">
              <a:buFont typeface="Arial" panose="020B0604020202020204" pitchFamily="34" charset="0"/>
              <a:buChar char="•"/>
            </a:pPr>
            <a:r>
              <a:rPr lang="en-US" sz="2000" dirty="0"/>
              <a:t>Headers are short and clear.</a:t>
            </a:r>
          </a:p>
          <a:p>
            <a:pPr marL="380990" indent="-380990">
              <a:buFont typeface="Arial" panose="020B0604020202020204" pitchFamily="34" charset="0"/>
              <a:buChar char="•"/>
            </a:pPr>
            <a:r>
              <a:rPr lang="en-US" sz="2000" dirty="0"/>
              <a:t>The images are easy to understand and take as much if not more room than text.</a:t>
            </a:r>
          </a:p>
          <a:p>
            <a:pPr marL="380990" indent="-380990">
              <a:buFont typeface="Arial" panose="020B0604020202020204" pitchFamily="34" charset="0"/>
              <a:buChar char="•"/>
            </a:pPr>
            <a:r>
              <a:rPr lang="en-US" sz="2000" dirty="0"/>
              <a:t>One can grasp the key messages in 1-2 minutes.</a:t>
            </a:r>
            <a:endParaRPr lang="en-CH" sz="2000" dirty="0"/>
          </a:p>
        </p:txBody>
      </p:sp>
      <p:pic>
        <p:nvPicPr>
          <p:cNvPr id="8" name="Picture 7">
            <a:extLst>
              <a:ext uri="{FF2B5EF4-FFF2-40B4-BE49-F238E27FC236}">
                <a16:creationId xmlns:a16="http://schemas.microsoft.com/office/drawing/2014/main" id="{1933FAD1-08AE-4229-B58B-54A47A737562}"/>
              </a:ext>
            </a:extLst>
          </p:cNvPr>
          <p:cNvPicPr>
            <a:picLocks noChangeAspect="1"/>
          </p:cNvPicPr>
          <p:nvPr/>
        </p:nvPicPr>
        <p:blipFill>
          <a:blip r:embed="rId3"/>
          <a:stretch>
            <a:fillRect/>
          </a:stretch>
        </p:blipFill>
        <p:spPr>
          <a:xfrm>
            <a:off x="0" y="1130684"/>
            <a:ext cx="7626294" cy="5727316"/>
          </a:xfrm>
          <a:prstGeom prst="rect">
            <a:avLst/>
          </a:prstGeom>
        </p:spPr>
      </p:pic>
    </p:spTree>
    <p:extLst>
      <p:ext uri="{BB962C8B-B14F-4D97-AF65-F5344CB8AC3E}">
        <p14:creationId xmlns:p14="http://schemas.microsoft.com/office/powerpoint/2010/main" val="425249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Poor design example</a:t>
            </a:r>
          </a:p>
          <a:p>
            <a:pPr lvl="1"/>
            <a:endParaRPr lang="en-US" sz="2133" dirty="0"/>
          </a:p>
        </p:txBody>
      </p:sp>
      <p:sp>
        <p:nvSpPr>
          <p:cNvPr id="6" name="TextBox 5">
            <a:extLst>
              <a:ext uri="{FF2B5EF4-FFF2-40B4-BE49-F238E27FC236}">
                <a16:creationId xmlns:a16="http://schemas.microsoft.com/office/drawing/2014/main" id="{9882C00C-C041-74E9-8BC7-92D867A01415}"/>
              </a:ext>
            </a:extLst>
          </p:cNvPr>
          <p:cNvSpPr txBox="1"/>
          <p:nvPr/>
        </p:nvSpPr>
        <p:spPr>
          <a:xfrm>
            <a:off x="8274776" y="3019792"/>
            <a:ext cx="3614317" cy="2246769"/>
          </a:xfrm>
          <a:prstGeom prst="rect">
            <a:avLst/>
          </a:prstGeom>
          <a:noFill/>
        </p:spPr>
        <p:txBody>
          <a:bodyPr wrap="square">
            <a:spAutoFit/>
          </a:bodyPr>
          <a:lstStyle/>
          <a:p>
            <a:pPr marL="380990" indent="-380990">
              <a:buFont typeface="Arial" panose="020B0604020202020204" pitchFamily="34" charset="0"/>
              <a:buChar char="•"/>
            </a:pPr>
            <a:r>
              <a:rPr lang="en-US" sz="2000" dirty="0"/>
              <a:t>Too much and very small text.</a:t>
            </a:r>
          </a:p>
          <a:p>
            <a:pPr marL="380990" indent="-380990">
              <a:buFont typeface="Arial" panose="020B0604020202020204" pitchFamily="34" charset="0"/>
              <a:buChar char="•"/>
            </a:pPr>
            <a:r>
              <a:rPr lang="en-US" sz="2000" dirty="0"/>
              <a:t>Unclear where to focus.</a:t>
            </a:r>
          </a:p>
          <a:p>
            <a:pPr marL="380990" indent="-380990">
              <a:buFont typeface="Arial" panose="020B0604020202020204" pitchFamily="34" charset="0"/>
              <a:buChar char="•"/>
            </a:pPr>
            <a:r>
              <a:rPr lang="en-US" sz="2000" dirty="0"/>
              <a:t>Unclear what the key messages are.</a:t>
            </a:r>
          </a:p>
          <a:p>
            <a:pPr marL="380990" indent="-380990">
              <a:buFont typeface="Arial" panose="020B0604020202020204" pitchFamily="34" charset="0"/>
              <a:buChar char="•"/>
            </a:pPr>
            <a:r>
              <a:rPr lang="en-US" sz="2000" dirty="0"/>
              <a:t>It will take a long time to grasp the content.</a:t>
            </a:r>
            <a:endParaRPr lang="en-CH" sz="2000" dirty="0"/>
          </a:p>
        </p:txBody>
      </p:sp>
      <p:pic>
        <p:nvPicPr>
          <p:cNvPr id="9" name="Picture 8">
            <a:extLst>
              <a:ext uri="{FF2B5EF4-FFF2-40B4-BE49-F238E27FC236}">
                <a16:creationId xmlns:a16="http://schemas.microsoft.com/office/drawing/2014/main" id="{98A44F8A-0959-1E44-8C2B-E9DCE3C39239}"/>
              </a:ext>
            </a:extLst>
          </p:cNvPr>
          <p:cNvPicPr>
            <a:picLocks noChangeAspect="1"/>
          </p:cNvPicPr>
          <p:nvPr/>
        </p:nvPicPr>
        <p:blipFill>
          <a:blip r:embed="rId3"/>
          <a:stretch>
            <a:fillRect/>
          </a:stretch>
        </p:blipFill>
        <p:spPr>
          <a:xfrm>
            <a:off x="1111077" y="1705549"/>
            <a:ext cx="6688784" cy="5098264"/>
          </a:xfrm>
          <a:prstGeom prst="rect">
            <a:avLst/>
          </a:prstGeom>
        </p:spPr>
      </p:pic>
    </p:spTree>
    <p:extLst>
      <p:ext uri="{BB962C8B-B14F-4D97-AF65-F5344CB8AC3E}">
        <p14:creationId xmlns:p14="http://schemas.microsoft.com/office/powerpoint/2010/main" val="912491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1" y="174710"/>
            <a:ext cx="9672442" cy="1430337"/>
          </a:xfrm>
        </p:spPr>
        <p:txBody>
          <a:bodyPr/>
          <a:lstStyle/>
          <a:p>
            <a:r>
              <a:rPr lang="en-US" dirty="0"/>
              <a:t>How to successfully present your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945091" y="1237191"/>
            <a:ext cx="10301817" cy="274029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7" lvl="1" indent="0">
              <a:buNone/>
            </a:pPr>
            <a:endParaRPr lang="en-US" sz="2133" dirty="0"/>
          </a:p>
          <a:p>
            <a:r>
              <a:rPr lang="en-US" sz="2400" b="1" dirty="0"/>
              <a:t>Prepare two types of presentations:</a:t>
            </a:r>
          </a:p>
          <a:p>
            <a:pPr lvl="1"/>
            <a:r>
              <a:rPr lang="en-US" sz="2133" b="1" dirty="0"/>
              <a:t>“elevator pitch” (20-30 seconds): main topic, take-home message</a:t>
            </a:r>
          </a:p>
          <a:p>
            <a:pPr lvl="1"/>
            <a:r>
              <a:rPr lang="en-US" sz="2133" b="1" dirty="0"/>
              <a:t>~3 minutes presentation</a:t>
            </a:r>
          </a:p>
          <a:p>
            <a:pPr marL="0" indent="0">
              <a:buNone/>
            </a:pPr>
            <a:endParaRPr lang="en-US" sz="2400" b="1" dirty="0"/>
          </a:p>
          <a:p>
            <a:r>
              <a:rPr lang="en-US" sz="2400" b="1" dirty="0"/>
              <a:t>Be ready for questions</a:t>
            </a:r>
          </a:p>
          <a:p>
            <a:pPr lvl="1"/>
            <a:endParaRPr lang="en-US" sz="2133" b="1" dirty="0"/>
          </a:p>
          <a:p>
            <a:pPr lvl="1"/>
            <a:endParaRPr lang="en-US" sz="2133" b="1" dirty="0"/>
          </a:p>
          <a:p>
            <a:pPr lvl="1"/>
            <a:endParaRPr lang="en-US" sz="2133" dirty="0"/>
          </a:p>
        </p:txBody>
      </p:sp>
      <p:sp>
        <p:nvSpPr>
          <p:cNvPr id="5" name="TextBox 4">
            <a:extLst>
              <a:ext uri="{FF2B5EF4-FFF2-40B4-BE49-F238E27FC236}">
                <a16:creationId xmlns:a16="http://schemas.microsoft.com/office/drawing/2014/main" id="{4E488137-AFBB-40B7-AF32-D0F8898FEC13}"/>
              </a:ext>
            </a:extLst>
          </p:cNvPr>
          <p:cNvSpPr txBox="1"/>
          <p:nvPr/>
        </p:nvSpPr>
        <p:spPr>
          <a:xfrm>
            <a:off x="312667" y="4839977"/>
            <a:ext cx="1787669" cy="369332"/>
          </a:xfrm>
          <a:prstGeom prst="rect">
            <a:avLst/>
          </a:prstGeom>
          <a:noFill/>
        </p:spPr>
        <p:txBody>
          <a:bodyPr wrap="none" rtlCol="0">
            <a:spAutoFit/>
          </a:bodyPr>
          <a:lstStyle/>
          <a:p>
            <a:r>
              <a:rPr lang="en-GB" b="1" dirty="0"/>
              <a:t>Sign-up sheet:</a:t>
            </a:r>
            <a:endParaRPr lang="LID4096" b="1" dirty="0"/>
          </a:p>
        </p:txBody>
      </p:sp>
      <p:sp>
        <p:nvSpPr>
          <p:cNvPr id="8" name="TextBox 7">
            <a:extLst>
              <a:ext uri="{FF2B5EF4-FFF2-40B4-BE49-F238E27FC236}">
                <a16:creationId xmlns:a16="http://schemas.microsoft.com/office/drawing/2014/main" id="{E8FC7325-8211-4A60-B039-2744051893E9}"/>
              </a:ext>
            </a:extLst>
          </p:cNvPr>
          <p:cNvSpPr txBox="1"/>
          <p:nvPr/>
        </p:nvSpPr>
        <p:spPr>
          <a:xfrm>
            <a:off x="308742" y="5344842"/>
            <a:ext cx="10570201" cy="338554"/>
          </a:xfrm>
          <a:prstGeom prst="rect">
            <a:avLst/>
          </a:prstGeom>
          <a:noFill/>
        </p:spPr>
        <p:txBody>
          <a:bodyPr wrap="none" rtlCol="0">
            <a:spAutoFit/>
          </a:bodyPr>
          <a:lstStyle/>
          <a:p>
            <a:r>
              <a:rPr lang="en-GB" sz="1600" dirty="0"/>
              <a:t>https://docs.google.com/spreadsheets/d/18-OOmlBhb5dBbJEv_bIbdONU8Fl7Vw_ToakllKHK7xE/edit?usp=sharing</a:t>
            </a:r>
            <a:endParaRPr lang="LID4096" sz="1600" dirty="0"/>
          </a:p>
        </p:txBody>
      </p:sp>
    </p:spTree>
    <p:extLst>
      <p:ext uri="{BB962C8B-B14F-4D97-AF65-F5344CB8AC3E}">
        <p14:creationId xmlns:p14="http://schemas.microsoft.com/office/powerpoint/2010/main" val="94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3" name="Content Placeholder 1">
            <a:extLst>
              <a:ext uri="{FF2B5EF4-FFF2-40B4-BE49-F238E27FC236}">
                <a16:creationId xmlns:a16="http://schemas.microsoft.com/office/drawing/2014/main" id="{D8C86DF5-E08C-4220-33D9-76EAB4DC2384}"/>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6" name="Group 5">
            <a:extLst>
              <a:ext uri="{FF2B5EF4-FFF2-40B4-BE49-F238E27FC236}">
                <a16:creationId xmlns:a16="http://schemas.microsoft.com/office/drawing/2014/main" id="{50BD7CA4-26CE-487B-8748-17164B2E71F2}"/>
              </a:ext>
            </a:extLst>
          </p:cNvPr>
          <p:cNvGrpSpPr/>
          <p:nvPr/>
        </p:nvGrpSpPr>
        <p:grpSpPr>
          <a:xfrm>
            <a:off x="3670747" y="0"/>
            <a:ext cx="4850507" cy="6858000"/>
            <a:chOff x="2753060" y="0"/>
            <a:chExt cx="3637880" cy="5143500"/>
          </a:xfrm>
        </p:grpSpPr>
        <p:pic>
          <p:nvPicPr>
            <p:cNvPr id="4" name="Picture 3">
              <a:extLst>
                <a:ext uri="{FF2B5EF4-FFF2-40B4-BE49-F238E27FC236}">
                  <a16:creationId xmlns:a16="http://schemas.microsoft.com/office/drawing/2014/main" id="{3D8C4A2F-6CD3-4B21-AF72-1C8CBB27E3A5}"/>
                </a:ext>
              </a:extLst>
            </p:cNvPr>
            <p:cNvPicPr>
              <a:picLocks noChangeAspect="1"/>
            </p:cNvPicPr>
            <p:nvPr/>
          </p:nvPicPr>
          <p:blipFill>
            <a:blip r:embed="rId3"/>
            <a:stretch>
              <a:fillRect/>
            </a:stretch>
          </p:blipFill>
          <p:spPr>
            <a:xfrm>
              <a:off x="2753060" y="0"/>
              <a:ext cx="3637880" cy="5143500"/>
            </a:xfrm>
            <a:prstGeom prst="rect">
              <a:avLst/>
            </a:prstGeom>
          </p:spPr>
        </p:pic>
        <p:sp>
          <p:nvSpPr>
            <p:cNvPr id="5" name="Rectangle 4">
              <a:extLst>
                <a:ext uri="{FF2B5EF4-FFF2-40B4-BE49-F238E27FC236}">
                  <a16:creationId xmlns:a16="http://schemas.microsoft.com/office/drawing/2014/main" id="{CBC2381F-2E8F-D1B7-D1FE-5C554D61E430}"/>
                </a:ext>
              </a:extLst>
            </p:cNvPr>
            <p:cNvSpPr/>
            <p:nvPr/>
          </p:nvSpPr>
          <p:spPr>
            <a:xfrm>
              <a:off x="3594454" y="0"/>
              <a:ext cx="1963066" cy="1271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205264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pic>
        <p:nvPicPr>
          <p:cNvPr id="3" name="Picture 2">
            <a:extLst>
              <a:ext uri="{FF2B5EF4-FFF2-40B4-BE49-F238E27FC236}">
                <a16:creationId xmlns:a16="http://schemas.microsoft.com/office/drawing/2014/main" id="{8F312831-FE35-BBA0-5029-C983B011DA8E}"/>
              </a:ext>
            </a:extLst>
          </p:cNvPr>
          <p:cNvPicPr>
            <a:picLocks noChangeAspect="1"/>
          </p:cNvPicPr>
          <p:nvPr/>
        </p:nvPicPr>
        <p:blipFill>
          <a:blip r:embed="rId3"/>
          <a:stretch>
            <a:fillRect/>
          </a:stretch>
        </p:blipFill>
        <p:spPr>
          <a:xfrm>
            <a:off x="3660755" y="0"/>
            <a:ext cx="4862285" cy="6858000"/>
          </a:xfrm>
          <a:prstGeom prst="rect">
            <a:avLst/>
          </a:prstGeom>
        </p:spPr>
      </p:pic>
      <p:sp>
        <p:nvSpPr>
          <p:cNvPr id="11" name="Rectangle 10">
            <a:extLst>
              <a:ext uri="{FF2B5EF4-FFF2-40B4-BE49-F238E27FC236}">
                <a16:creationId xmlns:a16="http://schemas.microsoft.com/office/drawing/2014/main" id="{0D74D291-48E8-6ADD-1657-88C9AE8C1CAC}"/>
              </a:ext>
            </a:extLst>
          </p:cNvPr>
          <p:cNvSpPr/>
          <p:nvPr/>
        </p:nvSpPr>
        <p:spPr>
          <a:xfrm>
            <a:off x="5205665" y="1101260"/>
            <a:ext cx="1905504" cy="1614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6" name="Content Placeholder 1">
            <a:extLst>
              <a:ext uri="{FF2B5EF4-FFF2-40B4-BE49-F238E27FC236}">
                <a16:creationId xmlns:a16="http://schemas.microsoft.com/office/drawing/2014/main" id="{655EA5FA-3962-4FFB-86B8-4257EABF6648}"/>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spTree>
    <p:extLst>
      <p:ext uri="{BB962C8B-B14F-4D97-AF65-F5344CB8AC3E}">
        <p14:creationId xmlns:p14="http://schemas.microsoft.com/office/powerpoint/2010/main" val="715123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8" name="Content Placeholder 1">
            <a:extLst>
              <a:ext uri="{FF2B5EF4-FFF2-40B4-BE49-F238E27FC236}">
                <a16:creationId xmlns:a16="http://schemas.microsoft.com/office/drawing/2014/main" id="{95FD6907-7BC1-45C7-A891-4F3621D7BF0A}"/>
              </a:ext>
            </a:extLst>
          </p:cNvPr>
          <p:cNvSpPr txBox="1">
            <a:spLocks/>
          </p:cNvSpPr>
          <p:nvPr/>
        </p:nvSpPr>
        <p:spPr>
          <a:xfrm>
            <a:off x="430381" y="14659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15" name="Group 14">
            <a:extLst>
              <a:ext uri="{FF2B5EF4-FFF2-40B4-BE49-F238E27FC236}">
                <a16:creationId xmlns:a16="http://schemas.microsoft.com/office/drawing/2014/main" id="{FED219AB-123C-4690-AE3A-091686AC9AE6}"/>
              </a:ext>
            </a:extLst>
          </p:cNvPr>
          <p:cNvGrpSpPr/>
          <p:nvPr/>
        </p:nvGrpSpPr>
        <p:grpSpPr>
          <a:xfrm>
            <a:off x="3670747" y="0"/>
            <a:ext cx="4850507" cy="6858000"/>
            <a:chOff x="2753060" y="0"/>
            <a:chExt cx="3637880" cy="5143500"/>
          </a:xfrm>
        </p:grpSpPr>
        <p:pic>
          <p:nvPicPr>
            <p:cNvPr id="14" name="Picture 13">
              <a:extLst>
                <a:ext uri="{FF2B5EF4-FFF2-40B4-BE49-F238E27FC236}">
                  <a16:creationId xmlns:a16="http://schemas.microsoft.com/office/drawing/2014/main" id="{2F326BDF-E33A-4FA4-BD14-95B013A9F917}"/>
                </a:ext>
              </a:extLst>
            </p:cNvPr>
            <p:cNvPicPr>
              <a:picLocks noChangeAspect="1"/>
            </p:cNvPicPr>
            <p:nvPr/>
          </p:nvPicPr>
          <p:blipFill>
            <a:blip r:embed="rId3"/>
            <a:stretch>
              <a:fillRect/>
            </a:stretch>
          </p:blipFill>
          <p:spPr>
            <a:xfrm>
              <a:off x="2753060" y="0"/>
              <a:ext cx="3637880" cy="5143500"/>
            </a:xfrm>
            <a:prstGeom prst="rect">
              <a:avLst/>
            </a:prstGeom>
          </p:spPr>
        </p:pic>
        <p:sp>
          <p:nvSpPr>
            <p:cNvPr id="6" name="Rectangle 5">
              <a:extLst>
                <a:ext uri="{FF2B5EF4-FFF2-40B4-BE49-F238E27FC236}">
                  <a16:creationId xmlns:a16="http://schemas.microsoft.com/office/drawing/2014/main" id="{F9B8111A-2ACD-6A11-7900-429DCF0642D0}"/>
                </a:ext>
              </a:extLst>
            </p:cNvPr>
            <p:cNvSpPr/>
            <p:nvPr/>
          </p:nvSpPr>
          <p:spPr>
            <a:xfrm>
              <a:off x="2776742" y="41775"/>
              <a:ext cx="622625" cy="1402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2699823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6" name="Rectangle 5">
            <a:extLst>
              <a:ext uri="{FF2B5EF4-FFF2-40B4-BE49-F238E27FC236}">
                <a16:creationId xmlns:a16="http://schemas.microsoft.com/office/drawing/2014/main" id="{A01BC5E7-5A0B-5D16-AC3B-63AC0146F910}"/>
              </a:ext>
            </a:extLst>
          </p:cNvPr>
          <p:cNvSpPr/>
          <p:nvPr/>
        </p:nvSpPr>
        <p:spPr>
          <a:xfrm>
            <a:off x="5143248" y="359043"/>
            <a:ext cx="1905504" cy="121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Content Placeholder 1">
            <a:extLst>
              <a:ext uri="{FF2B5EF4-FFF2-40B4-BE49-F238E27FC236}">
                <a16:creationId xmlns:a16="http://schemas.microsoft.com/office/drawing/2014/main" id="{0B90016F-4234-4E8B-B17F-AC23E66493B4}"/>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11" name="Group 10">
            <a:extLst>
              <a:ext uri="{FF2B5EF4-FFF2-40B4-BE49-F238E27FC236}">
                <a16:creationId xmlns:a16="http://schemas.microsoft.com/office/drawing/2014/main" id="{620356D7-E349-458A-A380-6475380EB906}"/>
              </a:ext>
            </a:extLst>
          </p:cNvPr>
          <p:cNvGrpSpPr/>
          <p:nvPr/>
        </p:nvGrpSpPr>
        <p:grpSpPr>
          <a:xfrm>
            <a:off x="3670747" y="0"/>
            <a:ext cx="4850507" cy="6858000"/>
            <a:chOff x="2753060" y="0"/>
            <a:chExt cx="3637880" cy="5143500"/>
          </a:xfrm>
        </p:grpSpPr>
        <p:pic>
          <p:nvPicPr>
            <p:cNvPr id="9" name="Picture 8">
              <a:extLst>
                <a:ext uri="{FF2B5EF4-FFF2-40B4-BE49-F238E27FC236}">
                  <a16:creationId xmlns:a16="http://schemas.microsoft.com/office/drawing/2014/main" id="{D142CAC8-86AB-47F1-8873-2F3F0728B113}"/>
                </a:ext>
              </a:extLst>
            </p:cNvPr>
            <p:cNvPicPr>
              <a:picLocks noChangeAspect="1"/>
            </p:cNvPicPr>
            <p:nvPr/>
          </p:nvPicPr>
          <p:blipFill>
            <a:blip r:embed="rId3"/>
            <a:stretch>
              <a:fillRect/>
            </a:stretch>
          </p:blipFill>
          <p:spPr>
            <a:xfrm>
              <a:off x="2753060" y="0"/>
              <a:ext cx="3637880" cy="5143500"/>
            </a:xfrm>
            <a:prstGeom prst="rect">
              <a:avLst/>
            </a:prstGeom>
          </p:spPr>
        </p:pic>
        <p:sp>
          <p:nvSpPr>
            <p:cNvPr id="10" name="Rectangle 9">
              <a:extLst>
                <a:ext uri="{FF2B5EF4-FFF2-40B4-BE49-F238E27FC236}">
                  <a16:creationId xmlns:a16="http://schemas.microsoft.com/office/drawing/2014/main" id="{22807923-3174-48F5-B185-1702BDF34C75}"/>
                </a:ext>
              </a:extLst>
            </p:cNvPr>
            <p:cNvSpPr/>
            <p:nvPr/>
          </p:nvSpPr>
          <p:spPr>
            <a:xfrm>
              <a:off x="3350782" y="399336"/>
              <a:ext cx="2176258" cy="912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135089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0953D7-2862-4030-BFFC-4623C417B778}"/>
              </a:ext>
            </a:extLst>
          </p:cNvPr>
          <p:cNvSpPr>
            <a:spLocks noGrp="1"/>
          </p:cNvSpPr>
          <p:nvPr>
            <p:ph idx="1"/>
          </p:nvPr>
        </p:nvSpPr>
        <p:spPr/>
        <p:txBody>
          <a:bodyPr/>
          <a:lstStyle/>
          <a:p>
            <a:pPr marL="0" indent="0">
              <a:buNone/>
            </a:pPr>
            <a:r>
              <a:rPr lang="en-GB" dirty="0"/>
              <a:t>Recap from lecture </a:t>
            </a:r>
          </a:p>
          <a:p>
            <a:pPr marL="0" indent="0">
              <a:buNone/>
            </a:pPr>
            <a:r>
              <a:rPr lang="en-GB" dirty="0"/>
              <a:t>Introduce posters</a:t>
            </a:r>
          </a:p>
          <a:p>
            <a:pPr marL="0" indent="0">
              <a:buNone/>
            </a:pPr>
            <a:r>
              <a:rPr lang="en-GB" dirty="0"/>
              <a:t>Exercises on aerosols and clouds</a:t>
            </a:r>
          </a:p>
          <a:p>
            <a:pPr marL="0" indent="0">
              <a:buNone/>
            </a:pPr>
            <a:r>
              <a:rPr lang="en-GB" dirty="0"/>
              <a:t>Time to work on your assignment/posters</a:t>
            </a:r>
          </a:p>
        </p:txBody>
      </p:sp>
      <p:sp>
        <p:nvSpPr>
          <p:cNvPr id="3" name="Title 2">
            <a:extLst>
              <a:ext uri="{FF2B5EF4-FFF2-40B4-BE49-F238E27FC236}">
                <a16:creationId xmlns:a16="http://schemas.microsoft.com/office/drawing/2014/main" id="{34E7F688-80AA-443B-A0E2-C236FF2E5C1F}"/>
              </a:ext>
            </a:extLst>
          </p:cNvPr>
          <p:cNvSpPr>
            <a:spLocks noGrp="1"/>
          </p:cNvSpPr>
          <p:nvPr>
            <p:ph type="title"/>
          </p:nvPr>
        </p:nvSpPr>
        <p:spPr/>
        <p:txBody>
          <a:bodyPr/>
          <a:lstStyle/>
          <a:p>
            <a:r>
              <a:rPr lang="en-GB" dirty="0"/>
              <a:t>Topics</a:t>
            </a:r>
            <a:endParaRPr lang="LID4096" dirty="0"/>
          </a:p>
        </p:txBody>
      </p:sp>
      <p:sp>
        <p:nvSpPr>
          <p:cNvPr id="5" name="Footer Placeholder 4">
            <a:extLst>
              <a:ext uri="{FF2B5EF4-FFF2-40B4-BE49-F238E27FC236}">
                <a16:creationId xmlns:a16="http://schemas.microsoft.com/office/drawing/2014/main" id="{DAAFEC87-496D-4EFD-8BA4-D14DB2A2B7B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933" b="0" i="0" u="none" strike="noStrike" kern="1200" cap="none" spc="0" normalizeH="0" baseline="0" noProof="0">
                <a:ln>
                  <a:noFill/>
                </a:ln>
                <a:solidFill>
                  <a:srgbClr val="413C3A"/>
                </a:solidFill>
                <a:effectLst/>
                <a:uLnTx/>
                <a:uFillTx/>
                <a:latin typeface="Arial" panose="020B0604020202020204" pitchFamily="34" charset="0"/>
                <a:ea typeface="+mn-ea"/>
                <a:cs typeface="+mn-cs"/>
              </a:rPr>
              <a:t>Speaker </a:t>
            </a:r>
            <a:endParaRPr kumimoji="0" lang="fr-FR" sz="933" b="0" i="0" u="none" strike="noStrike" kern="1200" cap="none" spc="0" normalizeH="0" baseline="0" noProof="0" dirty="0">
              <a:ln>
                <a:noFill/>
              </a:ln>
              <a:solidFill>
                <a:srgbClr val="413C3A"/>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B08EAE9-1DFB-4339-9940-9DB327E1094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E1CD7C-2161-7D43-862E-CE4C333CD873}" type="slidenum">
              <a:rPr kumimoji="0" lang="fr-FR" sz="933" b="1" i="0" u="none" strike="noStrike" kern="1200" cap="none" spc="0" normalizeH="0" baseline="0" noProof="0" smtClean="0">
                <a:ln>
                  <a:noFill/>
                </a:ln>
                <a:solidFill>
                  <a:srgbClr val="413C3A"/>
                </a:solidFill>
                <a:effectLst/>
                <a:uLnTx/>
                <a:uFillTx/>
                <a:latin typeface="Franklin Gothic Demi C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fr-FR" sz="933" b="1" i="0" u="none" strike="noStrike" kern="1200" cap="none" spc="0" normalizeH="0" baseline="0" noProof="0" dirty="0">
              <a:ln>
                <a:noFill/>
              </a:ln>
              <a:solidFill>
                <a:srgbClr val="413C3A"/>
              </a:solidFill>
              <a:effectLst/>
              <a:uLnTx/>
              <a:uFillTx/>
              <a:latin typeface="Franklin Gothic Demi Cond"/>
              <a:ea typeface="+mn-ea"/>
              <a:cs typeface="+mn-cs"/>
            </a:endParaRPr>
          </a:p>
        </p:txBody>
      </p:sp>
    </p:spTree>
    <p:extLst>
      <p:ext uri="{BB962C8B-B14F-4D97-AF65-F5344CB8AC3E}">
        <p14:creationId xmlns:p14="http://schemas.microsoft.com/office/powerpoint/2010/main" val="226893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pic>
        <p:nvPicPr>
          <p:cNvPr id="2" name="Picture 1">
            <a:extLst>
              <a:ext uri="{FF2B5EF4-FFF2-40B4-BE49-F238E27FC236}">
                <a16:creationId xmlns:a16="http://schemas.microsoft.com/office/drawing/2014/main" id="{8F3FEBC1-C403-14DC-2E9D-4592EBA7FDEA}"/>
              </a:ext>
            </a:extLst>
          </p:cNvPr>
          <p:cNvPicPr>
            <a:picLocks noChangeAspect="1"/>
          </p:cNvPicPr>
          <p:nvPr/>
        </p:nvPicPr>
        <p:blipFill>
          <a:blip r:embed="rId3"/>
          <a:stretch>
            <a:fillRect/>
          </a:stretch>
        </p:blipFill>
        <p:spPr>
          <a:xfrm>
            <a:off x="3665908" y="0"/>
            <a:ext cx="4860184" cy="6858000"/>
          </a:xfrm>
          <a:prstGeom prst="rect">
            <a:avLst/>
          </a:prstGeom>
        </p:spPr>
      </p:pic>
      <p:pic>
        <p:nvPicPr>
          <p:cNvPr id="5" name="Picture 4">
            <a:extLst>
              <a:ext uri="{FF2B5EF4-FFF2-40B4-BE49-F238E27FC236}">
                <a16:creationId xmlns:a16="http://schemas.microsoft.com/office/drawing/2014/main" id="{9A2DEF0E-3070-ADA5-E8C0-56135B772F87}"/>
              </a:ext>
            </a:extLst>
          </p:cNvPr>
          <p:cNvPicPr>
            <a:picLocks noChangeAspect="1"/>
          </p:cNvPicPr>
          <p:nvPr/>
        </p:nvPicPr>
        <p:blipFill>
          <a:blip r:embed="rId4"/>
          <a:stretch>
            <a:fillRect/>
          </a:stretch>
        </p:blipFill>
        <p:spPr>
          <a:xfrm>
            <a:off x="3641332" y="0"/>
            <a:ext cx="4909337" cy="6858000"/>
          </a:xfrm>
          <a:prstGeom prst="rect">
            <a:avLst/>
          </a:prstGeom>
        </p:spPr>
      </p:pic>
      <p:sp>
        <p:nvSpPr>
          <p:cNvPr id="3" name="Rectangle 2">
            <a:extLst>
              <a:ext uri="{FF2B5EF4-FFF2-40B4-BE49-F238E27FC236}">
                <a16:creationId xmlns:a16="http://schemas.microsoft.com/office/drawing/2014/main" id="{7628C729-5EA6-6BE6-D37F-CFC678282767}"/>
              </a:ext>
            </a:extLst>
          </p:cNvPr>
          <p:cNvSpPr/>
          <p:nvPr/>
        </p:nvSpPr>
        <p:spPr>
          <a:xfrm>
            <a:off x="5016938" y="588579"/>
            <a:ext cx="2242207" cy="883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Content Placeholder 1">
            <a:extLst>
              <a:ext uri="{FF2B5EF4-FFF2-40B4-BE49-F238E27FC236}">
                <a16:creationId xmlns:a16="http://schemas.microsoft.com/office/drawing/2014/main" id="{E6D328BB-4277-4289-B9AF-BF6A4C7977FF}"/>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spTree>
    <p:extLst>
      <p:ext uri="{BB962C8B-B14F-4D97-AF65-F5344CB8AC3E}">
        <p14:creationId xmlns:p14="http://schemas.microsoft.com/office/powerpoint/2010/main" val="2195872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4778269" y="2840593"/>
            <a:ext cx="4889500" cy="1430337"/>
          </a:xfrm>
        </p:spPr>
        <p:txBody>
          <a:bodyPr/>
          <a:lstStyle/>
          <a:p>
            <a:r>
              <a:rPr lang="en-GB" dirty="0"/>
              <a:t>Exercises</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21</a:t>
            </a:fld>
            <a:endParaRPr lang="fr-FR" dirty="0"/>
          </a:p>
        </p:txBody>
      </p:sp>
    </p:spTree>
    <p:extLst>
      <p:ext uri="{BB962C8B-B14F-4D97-AF65-F5344CB8AC3E}">
        <p14:creationId xmlns:p14="http://schemas.microsoft.com/office/powerpoint/2010/main" val="3710977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435431-ABC0-4466-AE4C-5639E4099F93}"/>
              </a:ext>
            </a:extLst>
          </p:cNvPr>
          <p:cNvSpPr>
            <a:spLocks noGrp="1"/>
          </p:cNvSpPr>
          <p:nvPr>
            <p:ph idx="1"/>
          </p:nvPr>
        </p:nvSpPr>
        <p:spPr/>
        <p:txBody>
          <a:bodyPr/>
          <a:lstStyle/>
          <a:p>
            <a:r>
              <a:rPr lang="en-GB" dirty="0"/>
              <a:t>Why do low clouds have a cooling effect and high clouds have a warming effect?</a:t>
            </a:r>
            <a:endParaRPr lang="LID4096" dirty="0"/>
          </a:p>
        </p:txBody>
      </p:sp>
      <p:sp>
        <p:nvSpPr>
          <p:cNvPr id="3" name="Title 2">
            <a:extLst>
              <a:ext uri="{FF2B5EF4-FFF2-40B4-BE49-F238E27FC236}">
                <a16:creationId xmlns:a16="http://schemas.microsoft.com/office/drawing/2014/main" id="{D504476F-2EF4-44DB-95CA-0B197B879FB6}"/>
              </a:ext>
            </a:extLst>
          </p:cNvPr>
          <p:cNvSpPr>
            <a:spLocks noGrp="1"/>
          </p:cNvSpPr>
          <p:nvPr>
            <p:ph type="title"/>
          </p:nvPr>
        </p:nvSpPr>
        <p:spPr/>
        <p:txBody>
          <a:bodyPr/>
          <a:lstStyle/>
          <a:p>
            <a:r>
              <a:rPr lang="en-GB" dirty="0"/>
              <a:t>Question 1</a:t>
            </a:r>
            <a:endParaRPr lang="LID4096" dirty="0"/>
          </a:p>
        </p:txBody>
      </p:sp>
      <p:sp>
        <p:nvSpPr>
          <p:cNvPr id="5" name="Footer Placeholder 4">
            <a:extLst>
              <a:ext uri="{FF2B5EF4-FFF2-40B4-BE49-F238E27FC236}">
                <a16:creationId xmlns:a16="http://schemas.microsoft.com/office/drawing/2014/main" id="{138F3219-8082-4982-9DD2-0DD57C003A86}"/>
              </a:ext>
            </a:extLst>
          </p:cNvPr>
          <p:cNvSpPr>
            <a:spLocks noGrp="1"/>
          </p:cNvSpPr>
          <p:nvPr>
            <p:ph type="ftr" sz="quarter" idx="11"/>
          </p:nvPr>
        </p:nvSpPr>
        <p:spPr/>
        <p:txBody>
          <a:bodyPr/>
          <a:lstStyle/>
          <a:p>
            <a:r>
              <a:rPr lang="fr-FR"/>
              <a:t>Speaker </a:t>
            </a:r>
            <a:endParaRPr lang="fr-FR" dirty="0"/>
          </a:p>
        </p:txBody>
      </p:sp>
      <p:sp>
        <p:nvSpPr>
          <p:cNvPr id="6" name="Slide Number Placeholder 5">
            <a:extLst>
              <a:ext uri="{FF2B5EF4-FFF2-40B4-BE49-F238E27FC236}">
                <a16:creationId xmlns:a16="http://schemas.microsoft.com/office/drawing/2014/main" id="{B3255824-FFE9-4F0F-AAE7-8AD8CD923220}"/>
              </a:ext>
            </a:extLst>
          </p:cNvPr>
          <p:cNvSpPr>
            <a:spLocks noGrp="1"/>
          </p:cNvSpPr>
          <p:nvPr>
            <p:ph type="sldNum" sz="quarter" idx="12"/>
          </p:nvPr>
        </p:nvSpPr>
        <p:spPr/>
        <p:txBody>
          <a:bodyPr/>
          <a:lstStyle/>
          <a:p>
            <a:fld id="{E1E1CD7C-2161-7D43-862E-CE4C333CD873}" type="slidenum">
              <a:rPr lang="fr-FR" smtClean="0"/>
              <a:pPr/>
              <a:t>22</a:t>
            </a:fld>
            <a:endParaRPr lang="fr-FR" dirty="0"/>
          </a:p>
        </p:txBody>
      </p:sp>
    </p:spTree>
    <p:extLst>
      <p:ext uri="{BB962C8B-B14F-4D97-AF65-F5344CB8AC3E}">
        <p14:creationId xmlns:p14="http://schemas.microsoft.com/office/powerpoint/2010/main" val="753577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marL="457189" indent="-457189">
              <a:buFont typeface="+mj-lt"/>
              <a:buAutoNum type="alphaLcParenR"/>
            </a:pPr>
            <a:r>
              <a:rPr lang="en-US" dirty="0"/>
              <a:t>Low clouds can have a cooling effect to the atmosphere as you have just seen. But what happens at night, when there is no incoming solar radiation? </a:t>
            </a:r>
          </a:p>
          <a:p>
            <a:pPr marL="457189" indent="-457189">
              <a:buFont typeface="+mj-lt"/>
              <a:buAutoNum type="alphaLcParenR"/>
            </a:pPr>
            <a:endParaRPr lang="en-US" dirty="0"/>
          </a:p>
          <a:p>
            <a:pPr marL="457189" indent="-457189">
              <a:buFont typeface="+mj-lt"/>
              <a:buAutoNum type="alphaLcParenR"/>
            </a:pPr>
            <a:r>
              <a:rPr lang="en-US" dirty="0"/>
              <a:t>Due to transitions to cleaner sources of energy and stricter pollution regulations, aerosol concentrations are expected to continue to decrease across Western Europe. What effect (cooling or warming?) would this decrease in aerosols in the atmosphere have on the climate and </a:t>
            </a:r>
            <a:r>
              <a:rPr lang="en-US" b="1" dirty="0"/>
              <a:t>why</a:t>
            </a:r>
            <a:r>
              <a:rPr lang="en-US" dirty="0"/>
              <a:t>?</a:t>
            </a:r>
          </a:p>
          <a:p>
            <a:pPr marL="457189" indent="-457189">
              <a:buFont typeface="+mj-lt"/>
              <a:buAutoNum type="alphaLcParenR"/>
            </a:pPr>
            <a:endParaRPr lang="en-US" dirty="0"/>
          </a:p>
          <a:p>
            <a:pPr marL="457189" indent="-457189">
              <a:buFont typeface="+mj-lt"/>
              <a:buAutoNum type="alphaLcParenR"/>
            </a:pPr>
            <a:endParaRPr lang="en-US" dirty="0"/>
          </a:p>
        </p:txBody>
      </p:sp>
      <p:sp>
        <p:nvSpPr>
          <p:cNvPr id="4" name="Title 3"/>
          <p:cNvSpPr>
            <a:spLocks noGrp="1"/>
          </p:cNvSpPr>
          <p:nvPr>
            <p:ph type="title"/>
          </p:nvPr>
        </p:nvSpPr>
        <p:spPr/>
        <p:txBody>
          <a:bodyPr/>
          <a:lstStyle/>
          <a:p>
            <a:r>
              <a:rPr lang="en-US" dirty="0"/>
              <a:t>Exercise 2</a:t>
            </a:r>
          </a:p>
        </p:txBody>
      </p:sp>
      <p:sp>
        <p:nvSpPr>
          <p:cNvPr id="12" name="Slide Number Placeholder 11"/>
          <p:cNvSpPr>
            <a:spLocks noGrp="1"/>
          </p:cNvSpPr>
          <p:nvPr>
            <p:ph type="sldNum" sz="quarter" idx="12"/>
          </p:nvPr>
        </p:nvSpPr>
        <p:spPr/>
        <p:txBody>
          <a:bodyPr/>
          <a:lstStyle/>
          <a:p>
            <a:fld id="{E1E1CD7C-2161-7D43-862E-CE4C333CD873}" type="slidenum">
              <a:rPr lang="fr-FR" smtClean="0"/>
              <a:pPr/>
              <a:t>23</a:t>
            </a:fld>
            <a:endParaRPr lang="fr-FR" dirty="0"/>
          </a:p>
        </p:txBody>
      </p:sp>
    </p:spTree>
    <p:extLst>
      <p:ext uri="{BB962C8B-B14F-4D97-AF65-F5344CB8AC3E}">
        <p14:creationId xmlns:p14="http://schemas.microsoft.com/office/powerpoint/2010/main" val="4235909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3949338" y="3003878"/>
            <a:ext cx="6095999" cy="1430337"/>
          </a:xfrm>
        </p:spPr>
        <p:txBody>
          <a:bodyPr/>
          <a:lstStyle/>
          <a:p>
            <a:r>
              <a:rPr lang="en-GB" dirty="0"/>
              <a:t>Recap from lecture</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3</a:t>
            </a:fld>
            <a:endParaRPr lang="fr-FR" dirty="0"/>
          </a:p>
        </p:txBody>
      </p:sp>
    </p:spTree>
    <p:extLst>
      <p:ext uri="{BB962C8B-B14F-4D97-AF65-F5344CB8AC3E}">
        <p14:creationId xmlns:p14="http://schemas.microsoft.com/office/powerpoint/2010/main" val="1331503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6767067" cy="1430337"/>
          </a:xfrm>
        </p:spPr>
        <p:txBody>
          <a:bodyPr/>
          <a:lstStyle/>
          <a:p>
            <a:r>
              <a:rPr lang="de-CH" dirty="0"/>
              <a:t>Aerosol-radiation </a:t>
            </a:r>
            <a:r>
              <a:rPr lang="de-CH" dirty="0" err="1"/>
              <a:t>interaction</a:t>
            </a:r>
            <a:endParaRPr lang="fr-CH"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945"/>
          <a:stretch/>
        </p:blipFill>
        <p:spPr>
          <a:xfrm>
            <a:off x="1335424" y="1223927"/>
            <a:ext cx="7018533" cy="5124990"/>
          </a:xfrm>
          <a:prstGeom prst="rect">
            <a:avLst/>
          </a:prstGeom>
        </p:spPr>
      </p:pic>
      <p:sp>
        <p:nvSpPr>
          <p:cNvPr id="6" name="Rectangle 5"/>
          <p:cNvSpPr/>
          <p:nvPr/>
        </p:nvSpPr>
        <p:spPr>
          <a:xfrm>
            <a:off x="750676" y="6409865"/>
            <a:ext cx="5628529"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CH" sz="1350" b="0" i="0" u="none" strike="noStrike" kern="1200" cap="none" spc="0" normalizeH="0" baseline="0" noProof="0" dirty="0">
                <a:ln>
                  <a:noFill/>
                </a:ln>
                <a:solidFill>
                  <a:srgbClr val="413C3A"/>
                </a:solidFill>
                <a:effectLst/>
                <a:uLnTx/>
                <a:uFillTx/>
                <a:latin typeface="Arial"/>
                <a:ea typeface="+mn-ea"/>
                <a:cs typeface="+mn-cs"/>
              </a:rPr>
              <a:t>http://www.climatechange2013.org/report/reports-graphic/ch7-graphics/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66449" b="66430"/>
          <a:stretch/>
        </p:blipFill>
        <p:spPr>
          <a:xfrm>
            <a:off x="8482881" y="1531165"/>
            <a:ext cx="1729138" cy="173893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50900"/>
          <a:stretch/>
        </p:blipFill>
        <p:spPr>
          <a:xfrm>
            <a:off x="8463047" y="4282268"/>
            <a:ext cx="1748972" cy="1760086"/>
          </a:xfrm>
          <a:prstGeom prst="rect">
            <a:avLst/>
          </a:prstGeom>
        </p:spPr>
      </p:pic>
      <p:sp>
        <p:nvSpPr>
          <p:cNvPr id="9" name="TextBox 8"/>
          <p:cNvSpPr txBox="1"/>
          <p:nvPr/>
        </p:nvSpPr>
        <p:spPr>
          <a:xfrm>
            <a:off x="8412669" y="576000"/>
            <a:ext cx="2669859"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Aerosols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reflect</a:t>
            </a:r>
            <a:r>
              <a:rPr kumimoji="0" lang="de-CH" sz="1350" b="0" i="0" u="none" strike="noStrike" kern="1200" cap="none" spc="0" normalizeH="0" baseline="0" noProof="0" dirty="0">
                <a:ln>
                  <a:noFill/>
                </a:ln>
                <a:solidFill>
                  <a:srgbClr val="413C3A"/>
                </a:solidFill>
                <a:effectLst/>
                <a:uLnTx/>
                <a:uFillTx/>
                <a:latin typeface="Arial"/>
                <a:ea typeface="+mn-ea"/>
                <a:cs typeface="+mn-cs"/>
              </a:rPr>
              <a:t> solar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radiation</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thereby</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shielding</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masking</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the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Earth’s</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surface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from</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radiation</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sp>
        <p:nvSpPr>
          <p:cNvPr id="10" name="TextBox 9"/>
          <p:cNvSpPr txBox="1"/>
          <p:nvPr/>
        </p:nvSpPr>
        <p:spPr>
          <a:xfrm>
            <a:off x="8392833" y="3750499"/>
            <a:ext cx="2669859"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Aerosols </a:t>
            </a:r>
            <a:r>
              <a:rPr kumimoji="0" lang="de-CH" sz="1350" b="0" i="0" u="none" strike="noStrike" kern="1200" cap="none" spc="0" normalizeH="0" baseline="0" noProof="0" dirty="0" err="1">
                <a:ln>
                  <a:noFill/>
                </a:ln>
                <a:solidFill>
                  <a:srgbClr val="413C3A"/>
                </a:solidFill>
                <a:effectLst/>
                <a:uLnTx/>
                <a:uFillTx/>
                <a:latin typeface="Arial"/>
                <a:ea typeface="+mn-ea"/>
                <a:cs typeface="+mn-cs"/>
              </a:rPr>
              <a:t>absorb</a:t>
            </a:r>
            <a:r>
              <a:rPr kumimoji="0" lang="de-CH" sz="1350" b="0" i="0" u="none" strike="noStrike" kern="1200" cap="none" spc="0" normalizeH="0" baseline="0" noProof="0" dirty="0">
                <a:ln>
                  <a:noFill/>
                </a:ln>
                <a:solidFill>
                  <a:srgbClr val="413C3A"/>
                </a:solidFill>
                <a:effectLst/>
                <a:uLnTx/>
                <a:uFillTx/>
                <a:latin typeface="Arial"/>
                <a:ea typeface="+mn-ea"/>
                <a:cs typeface="+mn-cs"/>
              </a:rPr>
              <a:t> solar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radiation</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thereby</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warming</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the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air</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sp>
        <p:nvSpPr>
          <p:cNvPr id="11" name="TextBox 10"/>
          <p:cNvSpPr txBox="1"/>
          <p:nvPr/>
        </p:nvSpPr>
        <p:spPr>
          <a:xfrm>
            <a:off x="10307117" y="1531165"/>
            <a:ext cx="1602029"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Ammonium, </a:t>
            </a:r>
            <a:r>
              <a:rPr kumimoji="0" lang="de-CH" sz="1350" b="0" i="0" u="none" strike="noStrike" kern="1200" cap="none" spc="0" normalizeH="0" baseline="0" noProof="0" dirty="0" err="1">
                <a:ln>
                  <a:noFill/>
                </a:ln>
                <a:solidFill>
                  <a:srgbClr val="413C3A"/>
                </a:solidFill>
                <a:effectLst/>
                <a:uLnTx/>
                <a:uFillTx/>
                <a:latin typeface="Arial"/>
                <a:ea typeface="+mn-ea"/>
                <a:cs typeface="+mn-cs"/>
              </a:rPr>
              <a:t>sulfate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nitrate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some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organics</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sp>
        <p:nvSpPr>
          <p:cNvPr id="12" name="TextBox 11"/>
          <p:cNvSpPr txBox="1"/>
          <p:nvPr/>
        </p:nvSpPr>
        <p:spPr>
          <a:xfrm>
            <a:off x="10345803" y="4345228"/>
            <a:ext cx="1375258"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err="1">
                <a:ln>
                  <a:noFill/>
                </a:ln>
                <a:solidFill>
                  <a:srgbClr val="413C3A"/>
                </a:solidFill>
                <a:effectLst/>
                <a:uLnTx/>
                <a:uFillTx/>
                <a:latin typeface="Arial"/>
                <a:ea typeface="+mn-ea"/>
                <a:cs typeface="+mn-cs"/>
              </a:rPr>
              <a:t>Soot</a:t>
            </a:r>
            <a:r>
              <a:rPr kumimoji="0" lang="de-CH" sz="1350" b="0" i="0" u="none" strike="noStrike" kern="1200" cap="none" spc="0" normalizeH="0" baseline="0" noProof="0" dirty="0">
                <a:ln>
                  <a:noFill/>
                </a:ln>
                <a:solidFill>
                  <a:srgbClr val="413C3A"/>
                </a:solidFill>
                <a:effectLst/>
                <a:uLnTx/>
                <a:uFillTx/>
                <a:latin typeface="Arial"/>
                <a:ea typeface="+mn-ea"/>
                <a:cs typeface="+mn-cs"/>
              </a:rPr>
              <a:t> and </a:t>
            </a:r>
            <a:r>
              <a:rPr kumimoji="0" lang="de-CH" sz="1350" b="0" i="0" u="none" strike="noStrike" kern="1200" cap="none" spc="0" normalizeH="0" baseline="0" noProof="0" dirty="0" err="1">
                <a:ln>
                  <a:noFill/>
                </a:ln>
                <a:solidFill>
                  <a:srgbClr val="413C3A"/>
                </a:solidFill>
                <a:effectLst/>
                <a:uLnTx/>
                <a:uFillTx/>
                <a:latin typeface="Arial"/>
                <a:ea typeface="+mn-ea"/>
                <a:cs typeface="+mn-cs"/>
              </a:rPr>
              <a:t>some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types</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of</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mineral</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dust</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sp>
        <p:nvSpPr>
          <p:cNvPr id="13" name="Rectangle 12"/>
          <p:cNvSpPr/>
          <p:nvPr/>
        </p:nvSpPr>
        <p:spPr>
          <a:xfrm>
            <a:off x="1206500" y="3646967"/>
            <a:ext cx="10702646" cy="276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H" sz="1350" b="0" i="0" u="none" strike="noStrike" kern="1200" cap="none" spc="0" normalizeH="0" baseline="0" noProof="0">
              <a:ln>
                <a:noFill/>
              </a:ln>
              <a:solidFill>
                <a:srgbClr val="FFFFFF"/>
              </a:solidFill>
              <a:effectLst/>
              <a:uLnTx/>
              <a:uFillTx/>
              <a:latin typeface="Arial"/>
              <a:ea typeface="+mn-ea"/>
              <a:cs typeface="+mn-cs"/>
            </a:endParaRPr>
          </a:p>
        </p:txBody>
      </p:sp>
      <p:sp>
        <p:nvSpPr>
          <p:cNvPr id="14" name="Slide Number Placeholder 1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1E213361-BA36-4883-A46E-4C83F9116A2A}" type="slidenum">
              <a:rPr kumimoji="0" lang="fr-CH" sz="933" b="1" i="0" u="none" strike="noStrike" kern="1200" cap="none" spc="0" normalizeH="0" baseline="0" noProof="0" smtClean="0">
                <a:ln>
                  <a:noFill/>
                </a:ln>
                <a:solidFill>
                  <a:srgbClr val="413C3A"/>
                </a:solidFill>
                <a:effectLst/>
                <a:uLnTx/>
                <a:uFillTx/>
                <a:latin typeface="Franklin Gothic Demi Cond"/>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4</a:t>
            </a:fld>
            <a:endParaRPr kumimoji="0" lang="fr-CH" sz="933" b="1" i="0" u="none" strike="noStrike" kern="1200" cap="none" spc="0" normalizeH="0" baseline="0" noProof="0">
              <a:ln>
                <a:noFill/>
              </a:ln>
              <a:solidFill>
                <a:srgbClr val="413C3A"/>
              </a:solidFill>
              <a:effectLst/>
              <a:uLnTx/>
              <a:uFillTx/>
              <a:latin typeface="Franklin Gothic Demi Cond"/>
              <a:ea typeface="+mn-ea"/>
              <a:cs typeface="+mn-cs"/>
            </a:endParaRPr>
          </a:p>
        </p:txBody>
      </p:sp>
    </p:spTree>
    <p:extLst>
      <p:ext uri="{BB962C8B-B14F-4D97-AF65-F5344CB8AC3E}">
        <p14:creationId xmlns:p14="http://schemas.microsoft.com/office/powerpoint/2010/main" val="254732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6501" y="1969433"/>
            <a:ext cx="9834877" cy="3992454"/>
          </a:xfrm>
        </p:spPr>
      </p:pic>
      <p:sp>
        <p:nvSpPr>
          <p:cNvPr id="3" name="Title 2"/>
          <p:cNvSpPr>
            <a:spLocks noGrp="1"/>
          </p:cNvSpPr>
          <p:nvPr>
            <p:ph type="title"/>
          </p:nvPr>
        </p:nvSpPr>
        <p:spPr>
          <a:xfrm>
            <a:off x="1206501" y="174710"/>
            <a:ext cx="7564424" cy="1430337"/>
          </a:xfrm>
        </p:spPr>
        <p:txBody>
          <a:bodyPr/>
          <a:lstStyle/>
          <a:p>
            <a:r>
              <a:rPr lang="de-CH" dirty="0"/>
              <a:t>Aerosol-</a:t>
            </a:r>
            <a:r>
              <a:rPr lang="de-CH" dirty="0" err="1"/>
              <a:t>cloud</a:t>
            </a:r>
            <a:r>
              <a:rPr lang="de-CH" dirty="0"/>
              <a:t> </a:t>
            </a:r>
            <a:r>
              <a:rPr lang="de-CH" dirty="0" err="1"/>
              <a:t>interactions</a:t>
            </a:r>
            <a:endParaRPr lang="fr-CH" dirty="0"/>
          </a:p>
        </p:txBody>
      </p:sp>
      <p:sp>
        <p:nvSpPr>
          <p:cNvPr id="5" name="Rectangle 4"/>
          <p:cNvSpPr/>
          <p:nvPr/>
        </p:nvSpPr>
        <p:spPr>
          <a:xfrm>
            <a:off x="1206501" y="2326233"/>
            <a:ext cx="1631289" cy="352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H" sz="135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5560828" y="1465158"/>
            <a:ext cx="5023045"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err="1">
                <a:ln>
                  <a:noFill/>
                </a:ln>
                <a:solidFill>
                  <a:srgbClr val="E30613"/>
                </a:solidFill>
                <a:effectLst/>
                <a:uLnTx/>
                <a:uFillTx/>
                <a:latin typeface="Arial"/>
                <a:ea typeface="+mn-ea"/>
                <a:cs typeface="+mn-cs"/>
              </a:rPr>
              <a:t>Polluted</a:t>
            </a:r>
            <a:r>
              <a:rPr kumimoji="0" lang="de-CH" sz="2000" b="1" i="0" u="none" strike="noStrike" kern="1200" cap="none" spc="0" normalizeH="0" baseline="0" noProof="0" dirty="0">
                <a:ln>
                  <a:noFill/>
                </a:ln>
                <a:solidFill>
                  <a:srgbClr val="E30613"/>
                </a:solidFill>
                <a:effectLst/>
                <a:uLnTx/>
                <a:uFillTx/>
                <a:latin typeface="Arial"/>
                <a:ea typeface="+mn-ea"/>
                <a:cs typeface="+mn-cs"/>
              </a:rPr>
              <a:t> </a:t>
            </a:r>
            <a:r>
              <a:rPr kumimoji="0" lang="de-CH" sz="2000" b="1" i="0" u="none" strike="noStrike" kern="1200" cap="none" spc="0" normalizeH="0" baseline="0" noProof="0" dirty="0" err="1">
                <a:ln>
                  <a:noFill/>
                </a:ln>
                <a:solidFill>
                  <a:srgbClr val="E30613"/>
                </a:solidFill>
                <a:effectLst/>
                <a:uLnTx/>
                <a:uFillTx/>
                <a:latin typeface="Arial"/>
                <a:ea typeface="+mn-ea"/>
                <a:cs typeface="+mn-cs"/>
              </a:rPr>
              <a:t>atmosphere</a:t>
            </a:r>
            <a:r>
              <a:rPr kumimoji="0" lang="de-CH" sz="2000" b="1" i="0" u="none" strike="noStrike" kern="1200" cap="none" spc="0" normalizeH="0" baseline="0" noProof="0" dirty="0">
                <a:ln>
                  <a:noFill/>
                </a:ln>
                <a:solidFill>
                  <a:srgbClr val="E30613"/>
                </a:solidFill>
                <a:effectLst/>
                <a:uLnTx/>
                <a:uFillTx/>
                <a:latin typeface="Arial"/>
                <a:ea typeface="+mn-ea"/>
                <a:cs typeface="+mn-cs"/>
              </a:rPr>
              <a:t> and </a:t>
            </a:r>
            <a:r>
              <a:rPr kumimoji="0" lang="de-CH" sz="2000" b="1" i="0" u="none" strike="noStrike" kern="1200" cap="none" spc="0" normalizeH="0" baseline="0" noProof="0" dirty="0" err="1">
                <a:ln>
                  <a:noFill/>
                </a:ln>
                <a:solidFill>
                  <a:srgbClr val="E30613"/>
                </a:solidFill>
                <a:effectLst/>
                <a:uLnTx/>
                <a:uFillTx/>
                <a:latin typeface="Arial"/>
                <a:ea typeface="+mn-ea"/>
                <a:cs typeface="+mn-cs"/>
              </a:rPr>
              <a:t>clouds</a:t>
            </a:r>
            <a:endParaRPr kumimoji="0" lang="fr-CH" sz="2000" b="1" i="0" u="none" strike="noStrike" kern="1200" cap="none" spc="0" normalizeH="0" baseline="0" noProof="0" dirty="0">
              <a:ln>
                <a:noFill/>
              </a:ln>
              <a:solidFill>
                <a:srgbClr val="E30613"/>
              </a:solidFill>
              <a:effectLst/>
              <a:uLnTx/>
              <a:uFillTx/>
              <a:latin typeface="Arial"/>
              <a:ea typeface="+mn-ea"/>
              <a:cs typeface="+mn-cs"/>
            </a:endParaRPr>
          </a:p>
        </p:txBody>
      </p:sp>
      <p:sp>
        <p:nvSpPr>
          <p:cNvPr id="8" name="TextBox 7"/>
          <p:cNvSpPr txBox="1"/>
          <p:nvPr/>
        </p:nvSpPr>
        <p:spPr>
          <a:xfrm>
            <a:off x="1937310" y="1465158"/>
            <a:ext cx="2139695"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err="1">
                <a:ln>
                  <a:noFill/>
                </a:ln>
                <a:solidFill>
                  <a:srgbClr val="00A79F"/>
                </a:solidFill>
                <a:effectLst/>
                <a:uLnTx/>
                <a:uFillTx/>
                <a:latin typeface="Arial"/>
                <a:ea typeface="+mn-ea"/>
                <a:cs typeface="+mn-cs"/>
              </a:rPr>
              <a:t>Pristine</a:t>
            </a:r>
            <a:r>
              <a:rPr kumimoji="0" lang="de-CH" sz="2000" b="1" i="0" u="none" strike="noStrike" kern="1200" cap="none" spc="0" normalizeH="0" baseline="0" noProof="0" dirty="0">
                <a:ln>
                  <a:noFill/>
                </a:ln>
                <a:solidFill>
                  <a:srgbClr val="00A79F"/>
                </a:solidFill>
                <a:effectLst/>
                <a:uLnTx/>
                <a:uFillTx/>
                <a:latin typeface="Arial"/>
                <a:ea typeface="+mn-ea"/>
                <a:cs typeface="+mn-cs"/>
              </a:rPr>
              <a:t> </a:t>
            </a:r>
            <a:r>
              <a:rPr kumimoji="0" lang="de-CH" sz="2000" b="1" i="0" u="none" strike="noStrike" kern="1200" cap="none" spc="0" normalizeH="0" baseline="0" noProof="0" dirty="0" err="1">
                <a:ln>
                  <a:noFill/>
                </a:ln>
                <a:solidFill>
                  <a:srgbClr val="00A79F"/>
                </a:solidFill>
                <a:effectLst/>
                <a:uLnTx/>
                <a:uFillTx/>
                <a:latin typeface="Arial"/>
                <a:ea typeface="+mn-ea"/>
                <a:cs typeface="+mn-cs"/>
              </a:rPr>
              <a:t>clouds</a:t>
            </a:r>
            <a:endParaRPr kumimoji="0" lang="fr-CH" sz="2000" b="1" i="0" u="none" strike="noStrike" kern="1200" cap="none" spc="0" normalizeH="0" baseline="0" noProof="0" dirty="0">
              <a:ln>
                <a:noFill/>
              </a:ln>
              <a:solidFill>
                <a:srgbClr val="00A79F"/>
              </a:solidFill>
              <a:effectLst/>
              <a:uLnTx/>
              <a:uFillTx/>
              <a:latin typeface="Arial"/>
              <a:ea typeface="+mn-ea"/>
              <a:cs typeface="+mn-cs"/>
            </a:endParaRPr>
          </a:p>
        </p:txBody>
      </p:sp>
      <p:sp>
        <p:nvSpPr>
          <p:cNvPr id="9" name="TextBox 8"/>
          <p:cNvSpPr txBox="1"/>
          <p:nvPr/>
        </p:nvSpPr>
        <p:spPr>
          <a:xfrm>
            <a:off x="6956755" y="6176232"/>
            <a:ext cx="1411833"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1" i="0" u="none" strike="noStrike" kern="1200" cap="none" spc="0" normalizeH="0" baseline="0" noProof="0" dirty="0">
                <a:ln>
                  <a:noFill/>
                </a:ln>
                <a:solidFill>
                  <a:srgbClr val="E30613"/>
                </a:solidFill>
                <a:effectLst/>
                <a:uLnTx/>
                <a:uFillTx/>
                <a:latin typeface="Arial"/>
                <a:ea typeface="+mn-ea"/>
                <a:cs typeface="+mn-cs"/>
              </a:rPr>
              <a:t>Higher </a:t>
            </a:r>
            <a:r>
              <a:rPr kumimoji="0" lang="de-CH" sz="1350" b="1" i="0" u="none" strike="noStrike" kern="1200" cap="none" spc="0" normalizeH="0" baseline="0" noProof="0" dirty="0" err="1">
                <a:ln>
                  <a:noFill/>
                </a:ln>
                <a:solidFill>
                  <a:srgbClr val="E30613"/>
                </a:solidFill>
                <a:effectLst/>
                <a:uLnTx/>
                <a:uFillTx/>
                <a:latin typeface="Arial"/>
                <a:ea typeface="+mn-ea"/>
                <a:cs typeface="+mn-cs"/>
              </a:rPr>
              <a:t>albedo</a:t>
            </a:r>
            <a:endParaRPr kumimoji="0" lang="fr-CH" sz="1350" b="1" i="0" u="none" strike="noStrike" kern="1200" cap="none" spc="0" normalizeH="0" baseline="0" noProof="0" dirty="0">
              <a:ln>
                <a:noFill/>
              </a:ln>
              <a:solidFill>
                <a:srgbClr val="E30613"/>
              </a:solidFill>
              <a:effectLst/>
              <a:uLnTx/>
              <a:uFillTx/>
              <a:latin typeface="Arial"/>
              <a:ea typeface="+mn-ea"/>
              <a:cs typeface="+mn-cs"/>
            </a:endParaRPr>
          </a:p>
        </p:txBody>
      </p:sp>
      <p:sp>
        <p:nvSpPr>
          <p:cNvPr id="10" name="TextBox 9"/>
          <p:cNvSpPr txBox="1"/>
          <p:nvPr/>
        </p:nvSpPr>
        <p:spPr>
          <a:xfrm>
            <a:off x="9172041" y="6176232"/>
            <a:ext cx="1411833"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1" i="0" u="none" strike="noStrike" kern="1200" cap="none" spc="0" normalizeH="0" baseline="0" noProof="0" dirty="0" err="1">
                <a:ln>
                  <a:noFill/>
                </a:ln>
                <a:solidFill>
                  <a:srgbClr val="E30613"/>
                </a:solidFill>
                <a:effectLst/>
                <a:uLnTx/>
                <a:uFillTx/>
                <a:latin typeface="Arial"/>
                <a:ea typeface="+mn-ea"/>
                <a:cs typeface="+mn-cs"/>
              </a:rPr>
              <a:t>No</a:t>
            </a:r>
            <a:r>
              <a:rPr kumimoji="0" lang="de-CH" sz="1350" b="1" i="0" u="none" strike="noStrike" kern="1200" cap="none" spc="0" normalizeH="0" baseline="0" noProof="0" dirty="0">
                <a:ln>
                  <a:noFill/>
                </a:ln>
                <a:solidFill>
                  <a:srgbClr val="E30613"/>
                </a:solidFill>
                <a:effectLst/>
                <a:uLnTx/>
                <a:uFillTx/>
                <a:latin typeface="Arial"/>
                <a:ea typeface="+mn-ea"/>
                <a:cs typeface="+mn-cs"/>
              </a:rPr>
              <a:t> </a:t>
            </a:r>
            <a:r>
              <a:rPr kumimoji="0" lang="de-CH" sz="1350" b="1" i="0" u="none" strike="noStrike" kern="1200" cap="none" spc="0" normalizeH="0" baseline="0" noProof="0" dirty="0" err="1">
                <a:ln>
                  <a:noFill/>
                </a:ln>
                <a:solidFill>
                  <a:srgbClr val="E30613"/>
                </a:solidFill>
                <a:effectLst/>
                <a:uLnTx/>
                <a:uFillTx/>
                <a:latin typeface="Arial"/>
                <a:ea typeface="+mn-ea"/>
                <a:cs typeface="+mn-cs"/>
              </a:rPr>
              <a:t>big</a:t>
            </a:r>
            <a:r>
              <a:rPr kumimoji="0" lang="de-CH" sz="1350" b="1" i="0" u="none" strike="noStrike" kern="1200" cap="none" spc="0" normalizeH="0" baseline="0" noProof="0" dirty="0">
                <a:ln>
                  <a:noFill/>
                </a:ln>
                <a:solidFill>
                  <a:srgbClr val="E30613"/>
                </a:solidFill>
                <a:effectLst/>
                <a:uLnTx/>
                <a:uFillTx/>
                <a:latin typeface="Arial"/>
                <a:ea typeface="+mn-ea"/>
                <a:cs typeface="+mn-cs"/>
              </a:rPr>
              <a:t> </a:t>
            </a:r>
            <a:r>
              <a:rPr kumimoji="0" lang="de-CH" sz="1350" b="1" i="0" u="none" strike="noStrike" kern="1200" cap="none" spc="0" normalizeH="0" baseline="0" noProof="0" dirty="0" err="1">
                <a:ln>
                  <a:noFill/>
                </a:ln>
                <a:solidFill>
                  <a:srgbClr val="E30613"/>
                </a:solidFill>
                <a:effectLst/>
                <a:uLnTx/>
                <a:uFillTx/>
                <a:latin typeface="Arial"/>
                <a:ea typeface="+mn-ea"/>
                <a:cs typeface="+mn-cs"/>
              </a:rPr>
              <a:t>drops</a:t>
            </a:r>
            <a:endParaRPr kumimoji="0" lang="fr-CH" sz="1350" b="1" i="0" u="none" strike="noStrike" kern="1200" cap="none" spc="0" normalizeH="0" baseline="0" noProof="0" dirty="0">
              <a:ln>
                <a:noFill/>
              </a:ln>
              <a:solidFill>
                <a:srgbClr val="E30613"/>
              </a:solidFill>
              <a:effectLst/>
              <a:uLnTx/>
              <a:uFillTx/>
              <a:latin typeface="Arial"/>
              <a:ea typeface="+mn-ea"/>
              <a:cs typeface="+mn-cs"/>
            </a:endParaRPr>
          </a:p>
        </p:txBody>
      </p:sp>
      <p:sp>
        <p:nvSpPr>
          <p:cNvPr id="11" name="TextBox 10"/>
          <p:cNvSpPr txBox="1"/>
          <p:nvPr/>
        </p:nvSpPr>
        <p:spPr>
          <a:xfrm>
            <a:off x="4789730" y="5961887"/>
            <a:ext cx="2057636"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1" i="0" u="none" strike="noStrike" kern="1200" cap="none" spc="0" normalizeH="0" baseline="0" noProof="0" dirty="0">
                <a:ln>
                  <a:noFill/>
                </a:ln>
                <a:solidFill>
                  <a:srgbClr val="E30613"/>
                </a:solidFill>
                <a:effectLst/>
                <a:uLnTx/>
                <a:uFillTx/>
                <a:latin typeface="Arial"/>
                <a:ea typeface="+mn-ea"/>
                <a:cs typeface="+mn-cs"/>
              </a:rPr>
              <a:t>Air </a:t>
            </a:r>
            <a:r>
              <a:rPr kumimoji="0" lang="de-CH" sz="1350" b="1" i="0" u="none" strike="noStrike" kern="1200" cap="none" spc="0" normalizeH="0" baseline="0" noProof="0" dirty="0" err="1">
                <a:ln>
                  <a:noFill/>
                </a:ln>
                <a:solidFill>
                  <a:srgbClr val="E30613"/>
                </a:solidFill>
                <a:effectLst/>
                <a:uLnTx/>
                <a:uFillTx/>
                <a:latin typeface="Arial"/>
                <a:ea typeface="+mn-ea"/>
                <a:cs typeface="+mn-cs"/>
              </a:rPr>
              <a:t>becomes</a:t>
            </a:r>
            <a:r>
              <a:rPr kumimoji="0" lang="de-CH" sz="1350" b="1" i="0" u="none" strike="noStrike" kern="1200" cap="none" spc="0" normalizeH="0" baseline="0" noProof="0" dirty="0">
                <a:ln>
                  <a:noFill/>
                </a:ln>
                <a:solidFill>
                  <a:srgbClr val="E30613"/>
                </a:solidFill>
                <a:effectLst/>
                <a:uLnTx/>
                <a:uFillTx/>
                <a:latin typeface="Arial"/>
                <a:ea typeface="+mn-ea"/>
                <a:cs typeface="+mn-cs"/>
              </a:rPr>
              <a:t> warmer and </a:t>
            </a:r>
            <a:r>
              <a:rPr kumimoji="0" lang="de-CH" sz="1350" b="1" i="0" u="none" strike="noStrike" kern="1200" cap="none" spc="0" normalizeH="0" baseline="0" noProof="0" dirty="0" err="1">
                <a:ln>
                  <a:noFill/>
                </a:ln>
                <a:solidFill>
                  <a:srgbClr val="E30613"/>
                </a:solidFill>
                <a:effectLst/>
                <a:uLnTx/>
                <a:uFillTx/>
                <a:latin typeface="Arial"/>
                <a:ea typeface="+mn-ea"/>
                <a:cs typeface="+mn-cs"/>
              </a:rPr>
              <a:t>clouds</a:t>
            </a:r>
            <a:r>
              <a:rPr kumimoji="0" lang="de-CH" sz="1350" b="1" i="0" u="none" strike="noStrike" kern="1200" cap="none" spc="0" normalizeH="0" baseline="0" noProof="0" dirty="0">
                <a:ln>
                  <a:noFill/>
                </a:ln>
                <a:solidFill>
                  <a:srgbClr val="E30613"/>
                </a:solidFill>
                <a:effectLst/>
                <a:uLnTx/>
                <a:uFillTx/>
                <a:latin typeface="Arial"/>
                <a:ea typeface="+mn-ea"/>
                <a:cs typeface="+mn-cs"/>
              </a:rPr>
              <a:t> do not form </a:t>
            </a:r>
            <a:r>
              <a:rPr kumimoji="0" lang="de-CH" sz="1350" b="1" i="0" u="none" strike="noStrike" kern="1200" cap="none" spc="0" normalizeH="0" baseline="0" noProof="0" dirty="0" err="1">
                <a:ln>
                  <a:noFill/>
                </a:ln>
                <a:solidFill>
                  <a:srgbClr val="E30613"/>
                </a:solidFill>
                <a:effectLst/>
                <a:uLnTx/>
                <a:uFillTx/>
                <a:latin typeface="Arial"/>
                <a:ea typeface="+mn-ea"/>
                <a:cs typeface="+mn-cs"/>
              </a:rPr>
              <a:t>or</a:t>
            </a:r>
            <a:r>
              <a:rPr kumimoji="0" lang="de-CH" sz="1350" b="1" i="0" u="none" strike="noStrike" kern="1200" cap="none" spc="0" normalizeH="0" baseline="0" noProof="0" dirty="0">
                <a:ln>
                  <a:noFill/>
                </a:ln>
                <a:solidFill>
                  <a:srgbClr val="E30613"/>
                </a:solidFill>
                <a:effectLst/>
                <a:uLnTx/>
                <a:uFillTx/>
                <a:latin typeface="Arial"/>
                <a:ea typeface="+mn-ea"/>
                <a:cs typeface="+mn-cs"/>
              </a:rPr>
              <a:t> </a:t>
            </a:r>
            <a:r>
              <a:rPr kumimoji="0" lang="de-CH" sz="1350" b="1" i="0" u="none" strike="noStrike" kern="1200" cap="none" spc="0" normalizeH="0" baseline="0" noProof="0" dirty="0" err="1">
                <a:ln>
                  <a:noFill/>
                </a:ln>
                <a:solidFill>
                  <a:srgbClr val="E30613"/>
                </a:solidFill>
                <a:effectLst/>
                <a:uLnTx/>
                <a:uFillTx/>
                <a:latin typeface="Arial"/>
                <a:ea typeface="+mn-ea"/>
                <a:cs typeface="+mn-cs"/>
              </a:rPr>
              <a:t>evaporate</a:t>
            </a:r>
            <a:endParaRPr kumimoji="0" lang="fr-CH" sz="1350" b="1" i="0" u="none" strike="noStrike" kern="1200" cap="none" spc="0" normalizeH="0" baseline="0" noProof="0" dirty="0">
              <a:ln>
                <a:noFill/>
              </a:ln>
              <a:solidFill>
                <a:srgbClr val="E30613"/>
              </a:solidFill>
              <a:effectLst/>
              <a:uLnTx/>
              <a:uFillTx/>
              <a:latin typeface="Arial"/>
              <a:ea typeface="+mn-ea"/>
              <a:cs typeface="+mn-cs"/>
            </a:endParaRPr>
          </a:p>
        </p:txBody>
      </p:sp>
      <p:sp>
        <p:nvSpPr>
          <p:cNvPr id="6" name="Rectangle 5"/>
          <p:cNvSpPr/>
          <p:nvPr/>
        </p:nvSpPr>
        <p:spPr>
          <a:xfrm>
            <a:off x="4789730" y="2326232"/>
            <a:ext cx="1834354" cy="4351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H" sz="1350" b="0" i="0" u="none" strike="noStrike" kern="1200" cap="none" spc="0" normalizeH="0" baseline="0" noProof="0">
              <a:ln>
                <a:noFill/>
              </a:ln>
              <a:solidFill>
                <a:srgbClr val="FFFFFF"/>
              </a:solidFill>
              <a:effectLst/>
              <a:uLnTx/>
              <a:uFillTx/>
              <a:latin typeface="Arial"/>
              <a:ea typeface="+mn-ea"/>
              <a:cs typeface="+mn-cs"/>
            </a:endParaRPr>
          </a:p>
        </p:txBody>
      </p:sp>
      <p:cxnSp>
        <p:nvCxnSpPr>
          <p:cNvPr id="13" name="Straight Connector 12"/>
          <p:cNvCxnSpPr/>
          <p:nvPr/>
        </p:nvCxnSpPr>
        <p:spPr>
          <a:xfrm>
            <a:off x="4789730" y="1465158"/>
            <a:ext cx="0" cy="50111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14"/>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1E213361-BA36-4883-A46E-4C83F9116A2A}" type="slidenum">
              <a:rPr kumimoji="0" lang="fr-CH" sz="933" b="1" i="0" u="none" strike="noStrike" kern="1200" cap="none" spc="0" normalizeH="0" baseline="0" noProof="0" smtClean="0">
                <a:ln>
                  <a:noFill/>
                </a:ln>
                <a:solidFill>
                  <a:srgbClr val="413C3A"/>
                </a:solidFill>
                <a:effectLst/>
                <a:uLnTx/>
                <a:uFillTx/>
                <a:latin typeface="Franklin Gothic Demi Cond"/>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5</a:t>
            </a:fld>
            <a:endParaRPr kumimoji="0" lang="fr-CH" sz="933" b="1" i="0" u="none" strike="noStrike" kern="1200" cap="none" spc="0" normalizeH="0" baseline="0" noProof="0">
              <a:ln>
                <a:noFill/>
              </a:ln>
              <a:solidFill>
                <a:srgbClr val="413C3A"/>
              </a:solidFill>
              <a:effectLst/>
              <a:uLnTx/>
              <a:uFillTx/>
              <a:latin typeface="Franklin Gothic Demi Cond"/>
              <a:ea typeface="+mn-ea"/>
              <a:cs typeface="+mn-cs"/>
            </a:endParaRPr>
          </a:p>
        </p:txBody>
      </p:sp>
      <p:sp>
        <p:nvSpPr>
          <p:cNvPr id="2" name="TextBox 1">
            <a:extLst>
              <a:ext uri="{FF2B5EF4-FFF2-40B4-BE49-F238E27FC236}">
                <a16:creationId xmlns:a16="http://schemas.microsoft.com/office/drawing/2014/main" id="{F5D3D763-E368-4C72-A95B-E444CFD31B8A}"/>
              </a:ext>
            </a:extLst>
          </p:cNvPr>
          <p:cNvSpPr txBox="1"/>
          <p:nvPr/>
        </p:nvSpPr>
        <p:spPr>
          <a:xfrm>
            <a:off x="819807" y="6285186"/>
            <a:ext cx="374664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CDNC – cloud droplet number concentration </a:t>
            </a:r>
            <a:endParaRPr kumimoji="0" lang="en-CH" sz="1350" b="0" i="0" u="none" strike="noStrike" kern="1200" cap="none" spc="0" normalizeH="0" baseline="0" noProof="0" dirty="0">
              <a:ln>
                <a:noFill/>
              </a:ln>
              <a:solidFill>
                <a:srgbClr val="413C3A"/>
              </a:solidFill>
              <a:effectLst/>
              <a:uLnTx/>
              <a:uFillTx/>
              <a:latin typeface="Arial"/>
              <a:ea typeface="+mn-ea"/>
              <a:cs typeface="+mn-cs"/>
            </a:endParaRPr>
          </a:p>
        </p:txBody>
      </p:sp>
    </p:spTree>
    <p:extLst>
      <p:ext uri="{BB962C8B-B14F-4D97-AF65-F5344CB8AC3E}">
        <p14:creationId xmlns:p14="http://schemas.microsoft.com/office/powerpoint/2010/main" val="3820316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3048000" y="2840593"/>
            <a:ext cx="6095999" cy="1430337"/>
          </a:xfrm>
        </p:spPr>
        <p:txBody>
          <a:bodyPr/>
          <a:lstStyle/>
          <a:p>
            <a:r>
              <a:rPr lang="en-GB" dirty="0"/>
              <a:t>Posters (25% of final grade)</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6</a:t>
            </a:fld>
            <a:endParaRPr lang="fr-FR" dirty="0"/>
          </a:p>
        </p:txBody>
      </p:sp>
      <p:sp>
        <p:nvSpPr>
          <p:cNvPr id="8" name="TextBox 7">
            <a:extLst>
              <a:ext uri="{FF2B5EF4-FFF2-40B4-BE49-F238E27FC236}">
                <a16:creationId xmlns:a16="http://schemas.microsoft.com/office/drawing/2014/main" id="{5DAE58F5-0E9B-47B2-A951-F49B04D44C6E}"/>
              </a:ext>
            </a:extLst>
          </p:cNvPr>
          <p:cNvSpPr txBox="1"/>
          <p:nvPr/>
        </p:nvSpPr>
        <p:spPr>
          <a:xfrm>
            <a:off x="7075055" y="4405173"/>
            <a:ext cx="6096000" cy="2031325"/>
          </a:xfrm>
          <a:prstGeom prst="rect">
            <a:avLst/>
          </a:prstGeom>
          <a:noFill/>
        </p:spPr>
        <p:txBody>
          <a:bodyPr wrap="square">
            <a:spAutoFit/>
          </a:bodyPr>
          <a:lstStyle/>
          <a:p>
            <a:pPr marL="342900" indent="-342900">
              <a:buFont typeface="+mj-lt"/>
              <a:buAutoNum type="arabicPeriod"/>
            </a:pPr>
            <a:r>
              <a:rPr lang="en-US" dirty="0"/>
              <a:t>Deadlines &amp; grading</a:t>
            </a:r>
          </a:p>
          <a:p>
            <a:pPr marL="342900" indent="-342900">
              <a:buFont typeface="+mj-lt"/>
              <a:buAutoNum type="arabicPeriod"/>
            </a:pPr>
            <a:endParaRPr lang="en-US" dirty="0"/>
          </a:p>
          <a:p>
            <a:pPr marL="342900" indent="-342900">
              <a:buFont typeface="+mj-lt"/>
              <a:buAutoNum type="arabicPeriod"/>
            </a:pPr>
            <a:r>
              <a:rPr lang="en-US" dirty="0"/>
              <a:t>How to write the poster research proposal</a:t>
            </a:r>
          </a:p>
          <a:p>
            <a:pPr marL="342900" indent="-342900">
              <a:buFont typeface="+mj-lt"/>
              <a:buAutoNum type="arabicPeriod"/>
            </a:pPr>
            <a:endParaRPr lang="en-US" dirty="0"/>
          </a:p>
          <a:p>
            <a:pPr marL="342900" indent="-342900">
              <a:buFont typeface="+mj-lt"/>
              <a:buAutoNum type="arabicPeriod"/>
            </a:pPr>
            <a:r>
              <a:rPr lang="en-US" dirty="0"/>
              <a:t>How to design a conference poster</a:t>
            </a:r>
          </a:p>
          <a:p>
            <a:pPr marL="342900" indent="-342900">
              <a:buFont typeface="+mj-lt"/>
              <a:buAutoNum type="arabicPeriod"/>
            </a:pPr>
            <a:endParaRPr lang="en-US" dirty="0"/>
          </a:p>
          <a:p>
            <a:pPr marL="342900" indent="-342900">
              <a:buFont typeface="+mj-lt"/>
              <a:buAutoNum type="arabicPeriod"/>
            </a:pPr>
            <a:r>
              <a:rPr lang="en-US" dirty="0"/>
              <a:t>How to present a poster</a:t>
            </a:r>
          </a:p>
        </p:txBody>
      </p:sp>
    </p:spTree>
    <p:extLst>
      <p:ext uri="{BB962C8B-B14F-4D97-AF65-F5344CB8AC3E}">
        <p14:creationId xmlns:p14="http://schemas.microsoft.com/office/powerpoint/2010/main" val="909737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6502" y="1187647"/>
            <a:ext cx="10301817" cy="5337871"/>
          </a:xfrm>
        </p:spPr>
        <p:txBody>
          <a:bodyPr/>
          <a:lstStyle/>
          <a:p>
            <a:endParaRPr lang="en-US" dirty="0"/>
          </a:p>
          <a:p>
            <a:pPr marL="0" indent="0">
              <a:buNone/>
            </a:pPr>
            <a:endParaRPr lang="en-US" dirty="0"/>
          </a:p>
        </p:txBody>
      </p:sp>
      <p:sp>
        <p:nvSpPr>
          <p:cNvPr id="3" name="Title 2"/>
          <p:cNvSpPr>
            <a:spLocks noGrp="1"/>
          </p:cNvSpPr>
          <p:nvPr>
            <p:ph type="title"/>
          </p:nvPr>
        </p:nvSpPr>
        <p:spPr/>
        <p:txBody>
          <a:bodyPr/>
          <a:lstStyle/>
          <a:p>
            <a:r>
              <a:rPr lang="en-US" dirty="0"/>
              <a:t>Deadlines and grading</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54">
              <a:spcBef>
                <a:spcPts val="1000"/>
              </a:spcBef>
              <a:buClr>
                <a:srgbClr val="E30613"/>
              </a:buClr>
              <a:buNone/>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p:txBody>
      </p:sp>
      <p:graphicFrame>
        <p:nvGraphicFramePr>
          <p:cNvPr id="11" name="Diagram 10">
            <a:extLst>
              <a:ext uri="{FF2B5EF4-FFF2-40B4-BE49-F238E27FC236}">
                <a16:creationId xmlns:a16="http://schemas.microsoft.com/office/drawing/2014/main" id="{BCB2B5B9-7B61-09D1-43FB-FC17176A2F86}"/>
              </a:ext>
            </a:extLst>
          </p:cNvPr>
          <p:cNvGraphicFramePr/>
          <p:nvPr>
            <p:extLst>
              <p:ext uri="{D42A27DB-BD31-4B8C-83A1-F6EECF244321}">
                <p14:modId xmlns:p14="http://schemas.microsoft.com/office/powerpoint/2010/main" val="1340560517"/>
              </p:ext>
            </p:extLst>
          </p:nvPr>
        </p:nvGraphicFramePr>
        <p:xfrm>
          <a:off x="1407363" y="-717081"/>
          <a:ext cx="10496585" cy="6695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Straight Connector 12">
            <a:extLst>
              <a:ext uri="{FF2B5EF4-FFF2-40B4-BE49-F238E27FC236}">
                <a16:creationId xmlns:a16="http://schemas.microsoft.com/office/drawing/2014/main" id="{1D9F5841-14BB-1624-B4E0-FB61351DE396}"/>
              </a:ext>
            </a:extLst>
          </p:cNvPr>
          <p:cNvCxnSpPr/>
          <p:nvPr/>
        </p:nvCxnSpPr>
        <p:spPr>
          <a:xfrm>
            <a:off x="5080000" y="2844800"/>
            <a:ext cx="0" cy="1159435"/>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4F3516-C3D1-2101-F9DE-2830A3291F01}"/>
              </a:ext>
            </a:extLst>
          </p:cNvPr>
          <p:cNvSpPr txBox="1"/>
          <p:nvPr/>
        </p:nvSpPr>
        <p:spPr>
          <a:xfrm>
            <a:off x="4082168" y="3992044"/>
            <a:ext cx="2020048" cy="502573"/>
          </a:xfrm>
          <a:prstGeom prst="rect">
            <a:avLst/>
          </a:prstGeom>
          <a:noFill/>
        </p:spPr>
        <p:txBody>
          <a:bodyPr wrap="square">
            <a:spAutoFit/>
          </a:bodyPr>
          <a:lstStyle/>
          <a:p>
            <a:pPr algn="ctr" defTabSz="914377"/>
            <a:r>
              <a:rPr lang="en-US" sz="1333" dirty="0">
                <a:solidFill>
                  <a:srgbClr val="413C3A"/>
                </a:solidFill>
                <a:latin typeface="Arial"/>
              </a:rPr>
              <a:t>We provide feedback</a:t>
            </a:r>
          </a:p>
          <a:p>
            <a:pPr algn="ctr" defTabSz="914377"/>
            <a:endParaRPr lang="en-CH" sz="1333" dirty="0">
              <a:solidFill>
                <a:srgbClr val="413C3A"/>
              </a:solidFill>
              <a:latin typeface="Arial"/>
            </a:endParaRPr>
          </a:p>
        </p:txBody>
      </p:sp>
      <p:cxnSp>
        <p:nvCxnSpPr>
          <p:cNvPr id="16" name="Straight Connector 15">
            <a:extLst>
              <a:ext uri="{FF2B5EF4-FFF2-40B4-BE49-F238E27FC236}">
                <a16:creationId xmlns:a16="http://schemas.microsoft.com/office/drawing/2014/main" id="{C39A9532-4236-89B0-3EF4-EDF22EFA69A7}"/>
              </a:ext>
            </a:extLst>
          </p:cNvPr>
          <p:cNvCxnSpPr/>
          <p:nvPr/>
        </p:nvCxnSpPr>
        <p:spPr>
          <a:xfrm>
            <a:off x="7075665" y="2844800"/>
            <a:ext cx="0" cy="1159435"/>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A01DB0-C591-B653-F62B-2D9856F10DB6}"/>
              </a:ext>
            </a:extLst>
          </p:cNvPr>
          <p:cNvSpPr txBox="1"/>
          <p:nvPr/>
        </p:nvSpPr>
        <p:spPr>
          <a:xfrm>
            <a:off x="6077833" y="3992044"/>
            <a:ext cx="2020048" cy="297454"/>
          </a:xfrm>
          <a:prstGeom prst="rect">
            <a:avLst/>
          </a:prstGeom>
          <a:noFill/>
        </p:spPr>
        <p:txBody>
          <a:bodyPr wrap="square">
            <a:spAutoFit/>
          </a:bodyPr>
          <a:lstStyle/>
          <a:p>
            <a:pPr algn="ctr" defTabSz="914377"/>
            <a:r>
              <a:rPr lang="en-US" sz="1333" dirty="0">
                <a:solidFill>
                  <a:srgbClr val="413C3A"/>
                </a:solidFill>
                <a:latin typeface="Arial"/>
              </a:rPr>
              <a:t>We provide feedback</a:t>
            </a:r>
            <a:endParaRPr lang="en-CH" sz="1333" dirty="0">
              <a:solidFill>
                <a:srgbClr val="413C3A"/>
              </a:solidFill>
              <a:latin typeface="Arial"/>
            </a:endParaRPr>
          </a:p>
        </p:txBody>
      </p:sp>
      <p:sp>
        <p:nvSpPr>
          <p:cNvPr id="4" name="TextBox 3">
            <a:extLst>
              <a:ext uri="{FF2B5EF4-FFF2-40B4-BE49-F238E27FC236}">
                <a16:creationId xmlns:a16="http://schemas.microsoft.com/office/drawing/2014/main" id="{FAF40503-15EF-17E2-35C7-54524A12CC60}"/>
              </a:ext>
            </a:extLst>
          </p:cNvPr>
          <p:cNvSpPr txBox="1"/>
          <p:nvPr/>
        </p:nvSpPr>
        <p:spPr>
          <a:xfrm>
            <a:off x="4058874" y="5361919"/>
            <a:ext cx="2052269" cy="64698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5 % for submission of the proposal</a:t>
            </a:r>
          </a:p>
        </p:txBody>
      </p:sp>
      <p:sp>
        <p:nvSpPr>
          <p:cNvPr id="5" name="TextBox 4">
            <a:extLst>
              <a:ext uri="{FF2B5EF4-FFF2-40B4-BE49-F238E27FC236}">
                <a16:creationId xmlns:a16="http://schemas.microsoft.com/office/drawing/2014/main" id="{36417B9F-84D5-F666-EC2D-05AEC1A16865}"/>
              </a:ext>
            </a:extLst>
          </p:cNvPr>
          <p:cNvSpPr txBox="1"/>
          <p:nvPr/>
        </p:nvSpPr>
        <p:spPr>
          <a:xfrm>
            <a:off x="8097881" y="5361918"/>
            <a:ext cx="1966520"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15 % for content</a:t>
            </a:r>
            <a:r>
              <a:rPr lang="fr-CH" sz="1600" dirty="0">
                <a:solidFill>
                  <a:srgbClr val="413C3A"/>
                </a:solidFill>
                <a:latin typeface="Arial"/>
              </a:rPr>
              <a:t> and </a:t>
            </a:r>
            <a:r>
              <a:rPr lang="fr-CH" sz="1600" dirty="0" err="1">
                <a:solidFill>
                  <a:srgbClr val="413C3A"/>
                </a:solidFill>
                <a:latin typeface="Arial"/>
              </a:rPr>
              <a:t>visual</a:t>
            </a:r>
            <a:r>
              <a:rPr lang="en-CH" sz="1600" dirty="0">
                <a:solidFill>
                  <a:srgbClr val="413C3A"/>
                </a:solidFill>
                <a:latin typeface="Arial"/>
              </a:rPr>
              <a:t> of the </a:t>
            </a:r>
            <a:r>
              <a:rPr lang="en-GB" sz="1600" dirty="0">
                <a:solidFill>
                  <a:srgbClr val="413C3A"/>
                </a:solidFill>
                <a:latin typeface="Arial"/>
              </a:rPr>
              <a:t>final </a:t>
            </a:r>
            <a:r>
              <a:rPr lang="en-CH" sz="1600" dirty="0">
                <a:solidFill>
                  <a:srgbClr val="413C3A"/>
                </a:solidFill>
                <a:latin typeface="Arial"/>
              </a:rPr>
              <a:t>poster</a:t>
            </a:r>
          </a:p>
        </p:txBody>
      </p:sp>
      <p:sp>
        <p:nvSpPr>
          <p:cNvPr id="6" name="TextBox 5">
            <a:extLst>
              <a:ext uri="{FF2B5EF4-FFF2-40B4-BE49-F238E27FC236}">
                <a16:creationId xmlns:a16="http://schemas.microsoft.com/office/drawing/2014/main" id="{D9061D83-6789-7A81-FD07-C01902E60A34}"/>
              </a:ext>
            </a:extLst>
          </p:cNvPr>
          <p:cNvSpPr txBox="1"/>
          <p:nvPr/>
        </p:nvSpPr>
        <p:spPr>
          <a:xfrm>
            <a:off x="10129856" y="5347321"/>
            <a:ext cx="1966520"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5 % for</a:t>
            </a:r>
            <a:r>
              <a:rPr lang="fr-CH" sz="1600" dirty="0">
                <a:solidFill>
                  <a:srgbClr val="413C3A"/>
                </a:solidFill>
                <a:latin typeface="Arial"/>
              </a:rPr>
              <a:t> </a:t>
            </a:r>
            <a:r>
              <a:rPr lang="fr-CH" sz="1600" dirty="0" err="1">
                <a:solidFill>
                  <a:srgbClr val="413C3A"/>
                </a:solidFill>
                <a:latin typeface="Arial"/>
              </a:rPr>
              <a:t>conference</a:t>
            </a:r>
            <a:r>
              <a:rPr lang="fr-CH" sz="1600" dirty="0">
                <a:solidFill>
                  <a:srgbClr val="413C3A"/>
                </a:solidFill>
                <a:latin typeface="Arial"/>
              </a:rPr>
              <a:t> </a:t>
            </a:r>
            <a:r>
              <a:rPr lang="fr-CH" sz="1600" dirty="0" err="1">
                <a:solidFill>
                  <a:srgbClr val="413C3A"/>
                </a:solidFill>
                <a:latin typeface="Arial"/>
              </a:rPr>
              <a:t>day</a:t>
            </a:r>
            <a:r>
              <a:rPr lang="en-CH" sz="1600" dirty="0">
                <a:solidFill>
                  <a:srgbClr val="413C3A"/>
                </a:solidFill>
                <a:latin typeface="Arial"/>
              </a:rPr>
              <a:t> presentation</a:t>
            </a:r>
          </a:p>
        </p:txBody>
      </p:sp>
      <p:cxnSp>
        <p:nvCxnSpPr>
          <p:cNvPr id="9" name="Straight Connector 8">
            <a:extLst>
              <a:ext uri="{FF2B5EF4-FFF2-40B4-BE49-F238E27FC236}">
                <a16:creationId xmlns:a16="http://schemas.microsoft.com/office/drawing/2014/main" id="{410500EC-EC1B-EC2A-D8DB-1D62533C6A9B}"/>
              </a:ext>
            </a:extLst>
          </p:cNvPr>
          <p:cNvCxnSpPr>
            <a:cxnSpLocks/>
          </p:cNvCxnSpPr>
          <p:nvPr/>
        </p:nvCxnSpPr>
        <p:spPr>
          <a:xfrm flipV="1">
            <a:off x="7769857" y="838943"/>
            <a:ext cx="0" cy="1074237"/>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E7CEAB-7798-48D4-8759-AC0CAB0B2A4C}"/>
              </a:ext>
            </a:extLst>
          </p:cNvPr>
          <p:cNvSpPr txBox="1"/>
          <p:nvPr/>
        </p:nvSpPr>
        <p:spPr>
          <a:xfrm>
            <a:off x="5749810" y="1269804"/>
            <a:ext cx="2020047" cy="707694"/>
          </a:xfrm>
          <a:prstGeom prst="rect">
            <a:avLst/>
          </a:prstGeom>
          <a:noFill/>
        </p:spPr>
        <p:txBody>
          <a:bodyPr wrap="square">
            <a:spAutoFit/>
          </a:bodyPr>
          <a:lstStyle/>
          <a:p>
            <a:pPr algn="ctr" defTabSz="914377"/>
            <a:r>
              <a:rPr lang="en-US" sz="1333" b="1" dirty="0">
                <a:solidFill>
                  <a:srgbClr val="FF0000"/>
                </a:solidFill>
                <a:latin typeface="Arial"/>
              </a:rPr>
              <a:t>Reminder: </a:t>
            </a:r>
          </a:p>
          <a:p>
            <a:pPr algn="ctr" defTabSz="914377"/>
            <a:r>
              <a:rPr lang="en-US" sz="1333" dirty="0">
                <a:solidFill>
                  <a:srgbClr val="413C3A"/>
                </a:solidFill>
                <a:latin typeface="Arial"/>
              </a:rPr>
              <a:t>Assignment deadline 27 Nov</a:t>
            </a:r>
            <a:endParaRPr lang="en-CH" sz="1333" dirty="0">
              <a:solidFill>
                <a:srgbClr val="413C3A"/>
              </a:solidFill>
              <a:latin typeface="Arial"/>
            </a:endParaRPr>
          </a:p>
        </p:txBody>
      </p:sp>
      <p:sp>
        <p:nvSpPr>
          <p:cNvPr id="20" name="TextBox 19">
            <a:extLst>
              <a:ext uri="{FF2B5EF4-FFF2-40B4-BE49-F238E27FC236}">
                <a16:creationId xmlns:a16="http://schemas.microsoft.com/office/drawing/2014/main" id="{01363071-DB86-49CF-8711-1D8EC8405D41}"/>
              </a:ext>
            </a:extLst>
          </p:cNvPr>
          <p:cNvSpPr txBox="1"/>
          <p:nvPr/>
        </p:nvSpPr>
        <p:spPr>
          <a:xfrm>
            <a:off x="6759833" y="137450"/>
            <a:ext cx="2020048" cy="707694"/>
          </a:xfrm>
          <a:prstGeom prst="rect">
            <a:avLst/>
          </a:prstGeom>
          <a:noFill/>
        </p:spPr>
        <p:txBody>
          <a:bodyPr wrap="square">
            <a:spAutoFit/>
          </a:bodyPr>
          <a:lstStyle/>
          <a:p>
            <a:pPr algn="ctr" defTabSz="914377"/>
            <a:r>
              <a:rPr lang="en-US" sz="1333" dirty="0">
                <a:solidFill>
                  <a:srgbClr val="413C3A"/>
                </a:solidFill>
                <a:latin typeface="Arial"/>
              </a:rPr>
              <a:t>Send poster for printing, latest 8</a:t>
            </a:r>
            <a:r>
              <a:rPr lang="en-US" sz="1333" baseline="30000" dirty="0">
                <a:solidFill>
                  <a:srgbClr val="413C3A"/>
                </a:solidFill>
                <a:latin typeface="Arial"/>
              </a:rPr>
              <a:t>th</a:t>
            </a:r>
            <a:r>
              <a:rPr lang="en-US" sz="1333" dirty="0">
                <a:solidFill>
                  <a:srgbClr val="413C3A"/>
                </a:solidFill>
                <a:latin typeface="Arial"/>
              </a:rPr>
              <a:t> December (10am)</a:t>
            </a:r>
            <a:endParaRPr lang="en-CH" sz="1333" dirty="0">
              <a:solidFill>
                <a:srgbClr val="413C3A"/>
              </a:solidFill>
              <a:latin typeface="Arial"/>
            </a:endParaRPr>
          </a:p>
        </p:txBody>
      </p:sp>
    </p:spTree>
    <p:extLst>
      <p:ext uri="{BB962C8B-B14F-4D97-AF65-F5344CB8AC3E}">
        <p14:creationId xmlns:p14="http://schemas.microsoft.com/office/powerpoint/2010/main" val="55102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5" grpId="0"/>
      <p:bldP spid="17" grpId="0"/>
      <p:bldP spid="4" grpId="0" animBg="1"/>
      <p:bldP spid="5" grpId="0" animBg="1"/>
      <p:bldP spid="6" grpId="0" animBg="1"/>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10386785" cy="1430337"/>
          </a:xfrm>
        </p:spPr>
        <p:txBody>
          <a:bodyPr/>
          <a:lstStyle/>
          <a:p>
            <a:r>
              <a:rPr lang="en-US" dirty="0"/>
              <a:t>What is a poster research proposal ? </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5" name="Content Placeholder 1">
            <a:extLst>
              <a:ext uri="{FF2B5EF4-FFF2-40B4-BE49-F238E27FC236}">
                <a16:creationId xmlns:a16="http://schemas.microsoft.com/office/drawing/2014/main" id="{40058D7E-2AF4-45C9-BBCA-F0873979AC9F}"/>
              </a:ext>
            </a:extLst>
          </p:cNvPr>
          <p:cNvSpPr txBox="1">
            <a:spLocks/>
          </p:cNvSpPr>
          <p:nvPr/>
        </p:nvSpPr>
        <p:spPr>
          <a:xfrm>
            <a:off x="1206502" y="1262744"/>
            <a:ext cx="10301817" cy="205957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Formal document setting out what the research plan is and how this will be achieved.</a:t>
            </a:r>
          </a:p>
          <a:p>
            <a:r>
              <a:rPr lang="en-US" sz="2400" dirty="0"/>
              <a:t>For this course: short summary of motivations and background of your chosen topic i.e. what can we expect to see in your poster</a:t>
            </a:r>
          </a:p>
          <a:p>
            <a:pPr marL="0" indent="0">
              <a:buNone/>
            </a:pPr>
            <a:endParaRPr lang="en-US" sz="2400" dirty="0"/>
          </a:p>
        </p:txBody>
      </p:sp>
      <p:sp>
        <p:nvSpPr>
          <p:cNvPr id="6" name="Content Placeholder 1">
            <a:extLst>
              <a:ext uri="{FF2B5EF4-FFF2-40B4-BE49-F238E27FC236}">
                <a16:creationId xmlns:a16="http://schemas.microsoft.com/office/drawing/2014/main" id="{F12F2991-CC31-4E0E-8CC6-66109D091607}"/>
              </a:ext>
            </a:extLst>
          </p:cNvPr>
          <p:cNvSpPr txBox="1">
            <a:spLocks/>
          </p:cNvSpPr>
          <p:nvPr/>
        </p:nvSpPr>
        <p:spPr>
          <a:xfrm>
            <a:off x="838204" y="2926322"/>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0" indent="0">
              <a:buNone/>
            </a:pPr>
            <a:r>
              <a:rPr lang="en-US" sz="2400" dirty="0">
                <a:solidFill>
                  <a:srgbClr val="00B050"/>
                </a:solidFill>
              </a:rPr>
              <a:t>Aim for : </a:t>
            </a:r>
            <a:r>
              <a:rPr lang="en-US" sz="2400" dirty="0"/>
              <a:t>informative, concise/to the point, have a </a:t>
            </a:r>
            <a:r>
              <a:rPr lang="en-US" sz="2400" b="1" dirty="0"/>
              <a:t>clear direction</a:t>
            </a:r>
          </a:p>
          <a:p>
            <a:pPr marL="0" indent="0">
              <a:buNone/>
            </a:pPr>
            <a:endParaRPr lang="en-US" sz="2400" b="1" dirty="0"/>
          </a:p>
          <a:p>
            <a:pPr marL="0" indent="0">
              <a:buNone/>
            </a:pPr>
            <a:r>
              <a:rPr lang="en-US" sz="2400" i="1" dirty="0"/>
              <a:t>What is the topic, Why is it important, what are the key points</a:t>
            </a:r>
          </a:p>
          <a:p>
            <a:pPr marL="0" indent="0">
              <a:buNone/>
            </a:pPr>
            <a:endParaRPr lang="en-US" sz="2400" b="1" dirty="0"/>
          </a:p>
          <a:p>
            <a:pPr marL="0" indent="0">
              <a:buNone/>
            </a:pPr>
            <a:r>
              <a:rPr lang="en-US" sz="2400" dirty="0">
                <a:solidFill>
                  <a:schemeClr val="accent1"/>
                </a:solidFill>
              </a:rPr>
              <a:t>Avoid : </a:t>
            </a:r>
            <a:r>
              <a:rPr lang="en-US" sz="2400" dirty="0"/>
              <a:t>being vague, over-explaining, lacking references</a:t>
            </a:r>
          </a:p>
          <a:p>
            <a:pPr marL="0" indent="0">
              <a:buNone/>
            </a:pPr>
            <a:endParaRPr lang="en-US" sz="2400" dirty="0"/>
          </a:p>
        </p:txBody>
      </p:sp>
    </p:spTree>
    <p:extLst>
      <p:ext uri="{BB962C8B-B14F-4D97-AF65-F5344CB8AC3E}">
        <p14:creationId xmlns:p14="http://schemas.microsoft.com/office/powerpoint/2010/main" val="11978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9335225" cy="1430337"/>
          </a:xfrm>
        </p:spPr>
        <p:txBody>
          <a:bodyPr/>
          <a:lstStyle/>
          <a:p>
            <a:r>
              <a:rPr lang="en-US" dirty="0"/>
              <a:t>How to write a good poster proposal?</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10" name="Content Placeholder 1">
            <a:extLst>
              <a:ext uri="{FF2B5EF4-FFF2-40B4-BE49-F238E27FC236}">
                <a16:creationId xmlns:a16="http://schemas.microsoft.com/office/drawing/2014/main" id="{E5C1EFD0-F78F-DA0B-24EA-2359A8F69450}"/>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The proposal must look as follows:</a:t>
            </a:r>
            <a:br>
              <a:rPr lang="en-US" sz="2400" dirty="0"/>
            </a:br>
            <a:endParaRPr lang="en-US" sz="2400" dirty="0"/>
          </a:p>
          <a:p>
            <a:r>
              <a:rPr lang="en-US" sz="2400" dirty="0"/>
              <a:t>Provide a tentative title</a:t>
            </a:r>
          </a:p>
          <a:p>
            <a:endParaRPr lang="en-US" sz="2400" dirty="0"/>
          </a:p>
          <a:p>
            <a:r>
              <a:rPr lang="en-US" sz="2400" dirty="0"/>
              <a:t>Write your key messages, no more than 400 words.</a:t>
            </a:r>
          </a:p>
          <a:p>
            <a:pPr marL="457177" lvl="1" indent="0">
              <a:buNone/>
            </a:pPr>
            <a:endParaRPr lang="en-US" sz="2133" dirty="0"/>
          </a:p>
          <a:p>
            <a:r>
              <a:rPr lang="en-US" sz="2400" dirty="0"/>
              <a:t>Provide 3 key references</a:t>
            </a:r>
          </a:p>
          <a:p>
            <a:endParaRPr lang="en-US" sz="2400" dirty="0"/>
          </a:p>
          <a:p>
            <a:pPr marL="0" indent="0">
              <a:buNone/>
            </a:pPr>
            <a:r>
              <a:rPr lang="en-US" sz="2400" dirty="0"/>
              <a:t>The proposal should summarize the content of the poster, you will have to collect information from the literature and extract the key points that you want to have in your poster.</a:t>
            </a:r>
          </a:p>
          <a:p>
            <a:pPr marL="457189" indent="-457189">
              <a:buFont typeface="+mj-lt"/>
              <a:buAutoNum type="arabicPeriod"/>
            </a:pPr>
            <a:endParaRPr lang="en-US" sz="2400" dirty="0"/>
          </a:p>
        </p:txBody>
      </p:sp>
    </p:spTree>
    <p:extLst>
      <p:ext uri="{BB962C8B-B14F-4D97-AF65-F5344CB8AC3E}">
        <p14:creationId xmlns:p14="http://schemas.microsoft.com/office/powerpoint/2010/main" val="108036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2.xml><?xml version="1.0" encoding="utf-8"?>
<a:theme xmlns:a="http://schemas.openxmlformats.org/drawingml/2006/main" name="1_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1441</TotalTime>
  <Words>1156</Words>
  <Application>Microsoft Office PowerPoint</Application>
  <PresentationFormat>Widescreen</PresentationFormat>
  <Paragraphs>212</Paragraphs>
  <Slides>23</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Franklin Gothic Demi Cond</vt:lpstr>
      <vt:lpstr>Wingdings</vt:lpstr>
      <vt:lpstr>Thème Office</vt:lpstr>
      <vt:lpstr>1_Thème Office</vt:lpstr>
      <vt:lpstr>Exercise session #4</vt:lpstr>
      <vt:lpstr>Topics</vt:lpstr>
      <vt:lpstr>Recap from lecture</vt:lpstr>
      <vt:lpstr>Aerosol-radiation interaction</vt:lpstr>
      <vt:lpstr>Aerosol-cloud interactions</vt:lpstr>
      <vt:lpstr>Posters (25% of final grade)</vt:lpstr>
      <vt:lpstr>Deadlines and grading</vt:lpstr>
      <vt:lpstr>What is a poster research proposal ? </vt:lpstr>
      <vt:lpstr>How to write a good poster proposal?</vt:lpstr>
      <vt:lpstr>How to write a good proposal?</vt:lpstr>
      <vt:lpstr>How to design a good poster?</vt:lpstr>
      <vt:lpstr>How to design a good poster?</vt:lpstr>
      <vt:lpstr>How to design a good poster?</vt:lpstr>
      <vt:lpstr>How to design a good poster?</vt:lpstr>
      <vt:lpstr>How to successfully present your poster?</vt:lpstr>
      <vt:lpstr>PowerPoint Presentation</vt:lpstr>
      <vt:lpstr>PowerPoint Presentation</vt:lpstr>
      <vt:lpstr>PowerPoint Presentation</vt:lpstr>
      <vt:lpstr>PowerPoint Presentation</vt:lpstr>
      <vt:lpstr>PowerPoint Presentation</vt:lpstr>
      <vt:lpstr>Exercises</vt:lpstr>
      <vt:lpstr>Question 1</vt:lpstr>
      <vt:lpstr>Exercise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session #4</dc:title>
  <dc:creator>Mihnea Surdu</dc:creator>
  <cp:lastModifiedBy>Mihnea Surdu</cp:lastModifiedBy>
  <cp:revision>9</cp:revision>
  <dcterms:created xsi:type="dcterms:W3CDTF">2025-09-29T09:18:40Z</dcterms:created>
  <dcterms:modified xsi:type="dcterms:W3CDTF">2025-10-01T12:23:00Z</dcterms:modified>
</cp:coreProperties>
</file>